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34_14F7050B.xml" ContentType="application/vnd.ms-powerpoint.comments+xml"/>
  <Override PartName="/ppt/comments/modernComment_109_112D208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1"/>
  </p:notesMasterIdLst>
  <p:sldIdLst>
    <p:sldId id="256" r:id="rId6"/>
    <p:sldId id="565" r:id="rId7"/>
    <p:sldId id="566" r:id="rId8"/>
    <p:sldId id="537" r:id="rId9"/>
    <p:sldId id="560" r:id="rId10"/>
    <p:sldId id="481" r:id="rId11"/>
    <p:sldId id="538" r:id="rId12"/>
    <p:sldId id="506" r:id="rId13"/>
    <p:sldId id="507" r:id="rId14"/>
    <p:sldId id="508" r:id="rId15"/>
    <p:sldId id="539" r:id="rId16"/>
    <p:sldId id="511" r:id="rId17"/>
    <p:sldId id="512" r:id="rId18"/>
    <p:sldId id="540" r:id="rId19"/>
    <p:sldId id="541" r:id="rId20"/>
    <p:sldId id="542" r:id="rId21"/>
    <p:sldId id="513" r:id="rId22"/>
    <p:sldId id="543" r:id="rId23"/>
    <p:sldId id="544" r:id="rId24"/>
    <p:sldId id="545" r:id="rId25"/>
    <p:sldId id="558" r:id="rId26"/>
    <p:sldId id="559" r:id="rId27"/>
    <p:sldId id="569" r:id="rId28"/>
    <p:sldId id="567" r:id="rId29"/>
    <p:sldId id="257" r:id="rId30"/>
    <p:sldId id="561" r:id="rId31"/>
    <p:sldId id="562" r:id="rId32"/>
    <p:sldId id="563" r:id="rId33"/>
    <p:sldId id="564" r:id="rId34"/>
    <p:sldId id="265" r:id="rId35"/>
    <p:sldId id="266" r:id="rId36"/>
    <p:sldId id="571" r:id="rId37"/>
    <p:sldId id="568" r:id="rId38"/>
    <p:sldId id="272" r:id="rId39"/>
    <p:sldId id="264" r:id="rId40"/>
    <p:sldId id="268" r:id="rId41"/>
    <p:sldId id="269" r:id="rId42"/>
    <p:sldId id="258" r:id="rId43"/>
    <p:sldId id="270" r:id="rId44"/>
    <p:sldId id="259" r:id="rId45"/>
    <p:sldId id="261" r:id="rId46"/>
    <p:sldId id="260" r:id="rId47"/>
    <p:sldId id="273" r:id="rId48"/>
    <p:sldId id="274" r:id="rId49"/>
    <p:sldId id="57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415602-ABD0-C6A3-B60E-05888B0BDC4D}" name="Bruce Baker" initials="BB" userId="96558dbc1e2ff481" providerId="Windows Live"/>
  <p188:author id="{A3DE9AA3-A88F-3B86-BA63-B88E96D98524}" name="Madeleine Bayard" initials="MB" userId="S::MBayard@rodelde.org::4d30bf7e-af4f-41de-8d15-6ed85dfe01b5" providerId="AD"/>
  <p188:author id="{AE2B29B7-297D-0364-245C-BD8B0C094407}" name="Atchison, Drew" initials="AD" userId="S::datchison@air.org::b4b6d89c-a76b-4263-a447-00e7520950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3" d="2"/>
        <a:sy n="3" d="2"/>
      </p:scale>
      <p:origin x="0" y="0"/>
    </p:cViewPr>
  </p:notesTextViewPr>
  <p:sorterViewPr>
    <p:cViewPr varScale="1">
      <p:scale>
        <a:sx n="100" d="100"/>
        <a:sy n="100" d="100"/>
      </p:scale>
      <p:origin x="0" y="-3432"/>
    </p:cViewPr>
  </p:sorter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spPr>
            <a:solidFill>
              <a:schemeClr val="accent1">
                <a:lumMod val="75000"/>
              </a:schemeClr>
            </a:solidFill>
            <a:ln>
              <a:solidFill>
                <a:schemeClr val="accent1">
                  <a:lumMod val="75000"/>
                </a:schemeClr>
              </a:solidFill>
            </a:ln>
            <a:effectLst/>
          </c:spPr>
          <c:invertIfNegative val="0"/>
          <c:dLbls>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 Name'!$A$3:$A$4</c:f>
              <c:strCache>
                <c:ptCount val="2"/>
                <c:pt idx="0">
                  <c:v>District A</c:v>
                </c:pt>
                <c:pt idx="1">
                  <c:v>District B</c:v>
                </c:pt>
              </c:strCache>
            </c:strRef>
          </c:cat>
          <c:val>
            <c:numRef>
              <c:f>'No Name'!$C$3:$C$4</c:f>
              <c:numCache>
                <c:formatCode>"$"#,##0</c:formatCode>
                <c:ptCount val="2"/>
                <c:pt idx="0">
                  <c:v>11003.841551794341</c:v>
                </c:pt>
                <c:pt idx="1">
                  <c:v>4141.308605848315</c:v>
                </c:pt>
              </c:numCache>
            </c:numRef>
          </c:val>
          <c:extLst>
            <c:ext xmlns:c16="http://schemas.microsoft.com/office/drawing/2014/chart" uri="{C3380CC4-5D6E-409C-BE32-E72D297353CC}">
              <c16:uniqueId val="{00000000-7E98-4533-9118-71918CBAF2B7}"/>
            </c:ext>
          </c:extLst>
        </c:ser>
        <c:ser>
          <c:idx val="2"/>
          <c:order val="2"/>
          <c:spPr>
            <a:solidFill>
              <a:schemeClr val="accent1">
                <a:lumMod val="20000"/>
                <a:lumOff val="80000"/>
              </a:schemeClr>
            </a:solidFill>
            <a:ln>
              <a:solidFill>
                <a:schemeClr val="accent1">
                  <a:lumMod val="75000"/>
                </a:schemeClr>
              </a:solidFill>
            </a:ln>
            <a:effectLst/>
          </c:spPr>
          <c:invertIfNegative val="0"/>
          <c:dLbls>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 Name'!$A$3:$A$4</c:f>
              <c:strCache>
                <c:ptCount val="2"/>
                <c:pt idx="0">
                  <c:v>District A</c:v>
                </c:pt>
                <c:pt idx="1">
                  <c:v>District B</c:v>
                </c:pt>
              </c:strCache>
            </c:strRef>
          </c:cat>
          <c:val>
            <c:numRef>
              <c:f>'No Name'!$D$3:$D$4</c:f>
              <c:numCache>
                <c:formatCode>"$"#,##0</c:formatCode>
                <c:ptCount val="2"/>
                <c:pt idx="0">
                  <c:v>6183.2791809265709</c:v>
                </c:pt>
                <c:pt idx="1">
                  <c:v>14415.44682723826</c:v>
                </c:pt>
              </c:numCache>
            </c:numRef>
          </c:val>
          <c:extLst>
            <c:ext xmlns:c16="http://schemas.microsoft.com/office/drawing/2014/chart" uri="{C3380CC4-5D6E-409C-BE32-E72D297353CC}">
              <c16:uniqueId val="{00000001-7E98-4533-9118-71918CBAF2B7}"/>
            </c:ext>
          </c:extLst>
        </c:ser>
        <c:dLbls>
          <c:showLegendKey val="0"/>
          <c:showVal val="0"/>
          <c:showCatName val="0"/>
          <c:showSerName val="0"/>
          <c:showPercent val="0"/>
          <c:showBubbleSize val="0"/>
        </c:dLbls>
        <c:gapWidth val="50"/>
        <c:overlap val="100"/>
        <c:axId val="569882672"/>
        <c:axId val="577579360"/>
      </c:barChart>
      <c:lineChart>
        <c:grouping val="standard"/>
        <c:varyColors val="0"/>
        <c:ser>
          <c:idx val="0"/>
          <c:order val="0"/>
          <c:spPr>
            <a:ln w="28575" cap="rnd">
              <a:noFill/>
              <a:round/>
            </a:ln>
            <a:effectLst/>
          </c:spPr>
          <c:marker>
            <c:symbol val="none"/>
          </c:marker>
          <c:dLbls>
            <c:numFmt formatCode="&quot;$&quot;#,##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 Name'!$A$3:$A$4</c:f>
              <c:strCache>
                <c:ptCount val="2"/>
                <c:pt idx="0">
                  <c:v>District A</c:v>
                </c:pt>
                <c:pt idx="1">
                  <c:v>District B</c:v>
                </c:pt>
              </c:strCache>
            </c:strRef>
          </c:cat>
          <c:val>
            <c:numRef>
              <c:f>'No Name'!$B$3:$B$4</c:f>
              <c:numCache>
                <c:formatCode>"$"#,##0</c:formatCode>
                <c:ptCount val="2"/>
                <c:pt idx="0">
                  <c:v>17187.120732720912</c:v>
                </c:pt>
                <c:pt idx="1">
                  <c:v>18556.755433086575</c:v>
                </c:pt>
              </c:numCache>
            </c:numRef>
          </c:val>
          <c:smooth val="0"/>
          <c:extLst>
            <c:ext xmlns:c16="http://schemas.microsoft.com/office/drawing/2014/chart" uri="{C3380CC4-5D6E-409C-BE32-E72D297353CC}">
              <c16:uniqueId val="{00000002-7E98-4533-9118-71918CBAF2B7}"/>
            </c:ext>
          </c:extLst>
        </c:ser>
        <c:dLbls>
          <c:showLegendKey val="0"/>
          <c:showVal val="0"/>
          <c:showCatName val="0"/>
          <c:showSerName val="0"/>
          <c:showPercent val="0"/>
          <c:showBubbleSize val="0"/>
        </c:dLbls>
        <c:marker val="1"/>
        <c:smooth val="0"/>
        <c:axId val="569882672"/>
        <c:axId val="577579360"/>
      </c:lineChart>
      <c:catAx>
        <c:axId val="56988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77579360"/>
        <c:crosses val="autoZero"/>
        <c:auto val="1"/>
        <c:lblAlgn val="ctr"/>
        <c:lblOffset val="100"/>
        <c:noMultiLvlLbl val="0"/>
      </c:catAx>
      <c:valAx>
        <c:axId val="57757936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Target Funding per Student</a:t>
                </a:r>
              </a:p>
            </c:rich>
          </c:tx>
          <c:layout>
            <c:manualLayout>
              <c:xMode val="edge"/>
              <c:yMode val="edge"/>
              <c:x val="1.1778563015312132E-2"/>
              <c:y val="0.1700388770709975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out"/>
        <c:minorTickMark val="none"/>
        <c:tickLblPos val="nextTo"/>
        <c:spPr>
          <a:noFill/>
          <a:ln>
            <a:solidFill>
              <a:schemeClr val="tx2">
                <a:lumMod val="25000"/>
                <a:lumOff val="7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69882672"/>
        <c:crosses val="autoZero"/>
        <c:crossBetween val="between"/>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9_112D208B.xml><?xml version="1.0" encoding="utf-8"?>
<p188:cmLst xmlns:a="http://schemas.openxmlformats.org/drawingml/2006/main" xmlns:r="http://schemas.openxmlformats.org/officeDocument/2006/relationships" xmlns:p188="http://schemas.microsoft.com/office/powerpoint/2018/8/main">
  <p188:cm id="{6399BD4B-75D4-4791-A7F2-7917A50CFECF}" authorId="{A3DE9AA3-A88F-3B86-BA63-B88E96D98524}" created="2024-02-26T17:43:59.283">
    <ac:deMkLst xmlns:ac="http://schemas.microsoft.com/office/drawing/2013/main/command">
      <pc:docMk xmlns:pc="http://schemas.microsoft.com/office/powerpoint/2013/main/command"/>
      <pc:sldMk xmlns:pc="http://schemas.microsoft.com/office/powerpoint/2013/main/command" cId="288170123" sldId="265"/>
      <ac:spMk id="2" creationId="{273081FD-4784-CD31-0835-05B232206B19}"/>
    </ac:deMkLst>
    <p188:txBody>
      <a:bodyPr/>
      <a:lstStyle/>
      <a:p>
        <a:r>
          <a:rPr lang="en-US"/>
          <a:t>Recommend moving this to previous slide and summarizing into a range -- estimates indicate that $3-7K per student needed to close .29 SD outcome gap (Delaware's is XX) </a:t>
        </a:r>
      </a:p>
    </p188:txBody>
  </p188:cm>
</p188:cmLst>
</file>

<file path=ppt/comments/modernComment_234_14F7050B.xml><?xml version="1.0" encoding="utf-8"?>
<p188:cmLst xmlns:a="http://schemas.openxmlformats.org/drawingml/2006/main" xmlns:r="http://schemas.openxmlformats.org/officeDocument/2006/relationships" xmlns:p188="http://schemas.microsoft.com/office/powerpoint/2018/8/main">
  <p188:cm id="{3A4AB17C-9F23-4340-A3F8-DC0BF5A81ADD}" authorId="{A3DE9AA3-A88F-3B86-BA63-B88E96D98524}" created="2024-02-26T17:36:44.817">
    <ac:deMkLst xmlns:ac="http://schemas.microsoft.com/office/drawing/2013/main/command">
      <pc:docMk xmlns:pc="http://schemas.microsoft.com/office/powerpoint/2013/main/command"/>
      <pc:sldMk xmlns:pc="http://schemas.microsoft.com/office/powerpoint/2013/main/command" cId="351733003" sldId="564"/>
      <ac:spMk id="3" creationId="{9FF39BD5-C398-F9CA-E8E8-C6677CB68077}"/>
    </ac:deMkLst>
    <p188:replyLst>
      <p188:reply id="{8898464E-8251-478A-8E61-0DDC89B9EFDB}" authorId="{E6415602-ABD0-C6A3-B60E-05888B0BDC4D}" created="2024-03-01T21:00:31.370">
        <p188:txBody>
          <a:bodyPr/>
          <a:lstStyle/>
          <a:p>
            <a:r>
              <a:rPr lang="en-US"/>
              <a:t>Deleted numbers</a:t>
            </a:r>
          </a:p>
        </p188:txBody>
      </p188:reply>
    </p188:replyLst>
    <p188:txBody>
      <a:bodyPr/>
      <a:lstStyle/>
      <a:p>
        <a:r>
          <a:rPr lang="en-US"/>
          <a:t>Are the highlighted numbers referring to something (or should they be deleted)</a:t>
        </a:r>
      </a:p>
    </p188:txBody>
  </p188:cm>
  <p188:cm id="{0AAFB404-EE40-4444-A93B-EDBA9D574660}" authorId="{A3DE9AA3-A88F-3B86-BA63-B88E96D98524}" created="2024-02-26T17:40:33.418">
    <pc:sldMkLst xmlns:pc="http://schemas.microsoft.com/office/powerpoint/2013/main/command">
      <pc:docMk/>
      <pc:sldMk cId="351733003" sldId="564"/>
    </pc:sldMkLst>
    <p188:txBody>
      <a:bodyPr/>
      <a:lstStyle/>
      <a:p>
        <a:r>
          <a:rPr lang="en-US"/>
          <a:t>Would recommend something much simpler -- like only what's in bold
(Not sure what pp means)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D1F4F-206E-4540-90F8-8207D37EB835}"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30E67-DC39-4BC4-884B-501EFC7618E5}" type="slidenum">
              <a:rPr lang="en-US" smtClean="0"/>
              <a:t>‹#›</a:t>
            </a:fld>
            <a:endParaRPr lang="en-US"/>
          </a:p>
        </p:txBody>
      </p:sp>
    </p:spTree>
    <p:extLst>
      <p:ext uri="{BB962C8B-B14F-4D97-AF65-F5344CB8AC3E}">
        <p14:creationId xmlns:p14="http://schemas.microsoft.com/office/powerpoint/2010/main" val="67151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4712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columns are within quintile averages.</a:t>
            </a:r>
          </a:p>
          <a:p>
            <a:endParaRPr lang="en-US"/>
          </a:p>
          <a:p>
            <a:r>
              <a:rPr lang="en-US"/>
              <a:t>E.g., Lowest poverty quintile needs an additional ~11% and the highest poverty quintile needs an additional 40%.</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4875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what fiscal accountability might look like.</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0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2082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30E67-DC39-4BC4-884B-501EFC7618E5}" type="slidenum">
              <a:rPr lang="en-US" smtClean="0"/>
              <a:t>25</a:t>
            </a:fld>
            <a:endParaRPr lang="en-US"/>
          </a:p>
        </p:txBody>
      </p:sp>
    </p:spTree>
    <p:extLst>
      <p:ext uri="{BB962C8B-B14F-4D97-AF65-F5344CB8AC3E}">
        <p14:creationId xmlns:p14="http://schemas.microsoft.com/office/powerpoint/2010/main" val="273159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30E67-DC39-4BC4-884B-501EFC7618E5}" type="slidenum">
              <a:rPr lang="en-US" smtClean="0"/>
              <a:t>26</a:t>
            </a:fld>
            <a:endParaRPr lang="en-US"/>
          </a:p>
        </p:txBody>
      </p:sp>
    </p:spTree>
    <p:extLst>
      <p:ext uri="{BB962C8B-B14F-4D97-AF65-F5344CB8AC3E}">
        <p14:creationId xmlns:p14="http://schemas.microsoft.com/office/powerpoint/2010/main" val="132863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30E67-DC39-4BC4-884B-501EFC7618E5}" type="slidenum">
              <a:rPr lang="en-US" smtClean="0"/>
              <a:t>27</a:t>
            </a:fld>
            <a:endParaRPr lang="en-US"/>
          </a:p>
        </p:txBody>
      </p:sp>
    </p:spTree>
    <p:extLst>
      <p:ext uri="{BB962C8B-B14F-4D97-AF65-F5344CB8AC3E}">
        <p14:creationId xmlns:p14="http://schemas.microsoft.com/office/powerpoint/2010/main" val="95308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30E67-DC39-4BC4-884B-501EFC7618E5}" type="slidenum">
              <a:rPr lang="en-US" smtClean="0"/>
              <a:t>28</a:t>
            </a:fld>
            <a:endParaRPr lang="en-US"/>
          </a:p>
        </p:txBody>
      </p:sp>
    </p:spTree>
    <p:extLst>
      <p:ext uri="{BB962C8B-B14F-4D97-AF65-F5344CB8AC3E}">
        <p14:creationId xmlns:p14="http://schemas.microsoft.com/office/powerpoint/2010/main" val="283801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30E67-DC39-4BC4-884B-501EFC7618E5}" type="slidenum">
              <a:rPr lang="en-US" smtClean="0"/>
              <a:t>29</a:t>
            </a:fld>
            <a:endParaRPr lang="en-US"/>
          </a:p>
        </p:txBody>
      </p:sp>
    </p:spTree>
    <p:extLst>
      <p:ext uri="{BB962C8B-B14F-4D97-AF65-F5344CB8AC3E}">
        <p14:creationId xmlns:p14="http://schemas.microsoft.com/office/powerpoint/2010/main" val="140652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E0DC-3500-B453-392D-E2B0FF1A1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84AFBF-DF98-E322-00F3-5F046F3D86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6E5AB-AC0D-2C66-210B-E7EB014201AB}"/>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5" name="Footer Placeholder 4">
            <a:extLst>
              <a:ext uri="{FF2B5EF4-FFF2-40B4-BE49-F238E27FC236}">
                <a16:creationId xmlns:a16="http://schemas.microsoft.com/office/drawing/2014/main" id="{C840C86D-49BF-16EB-4BD9-C0022520D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19397-9287-4D6E-346E-1FD744AC3F50}"/>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416428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7131-0754-F4A5-0497-2373A74E84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585CF4-44ED-A651-D405-A96FE48928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54489-9482-3A61-EE6D-CD7230F98623}"/>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5" name="Footer Placeholder 4">
            <a:extLst>
              <a:ext uri="{FF2B5EF4-FFF2-40B4-BE49-F238E27FC236}">
                <a16:creationId xmlns:a16="http://schemas.microsoft.com/office/drawing/2014/main" id="{FCB26BAC-C6B8-C307-5C8D-AFCA3A20E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F0F4E-E1C3-6D87-8B93-7687F9A5DF57}"/>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112656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33EB8-FC3E-537F-A5A6-F3258A268F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6F0423-ACC1-28B1-ECC5-C2C9FF2F4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46C2A-1152-9449-B96E-B87882C24D10}"/>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5" name="Footer Placeholder 4">
            <a:extLst>
              <a:ext uri="{FF2B5EF4-FFF2-40B4-BE49-F238E27FC236}">
                <a16:creationId xmlns:a16="http://schemas.microsoft.com/office/drawing/2014/main" id="{65AB9A93-9D3B-C19F-7472-E77BE7746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9AAB7-9D07-B4A4-352C-F8B21AB63C13}"/>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73967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Logo of American Institutes for Research. Advancing Evidence. Improving Lives.">
            <a:extLst>
              <a:ext uri="{FF2B5EF4-FFF2-40B4-BE49-F238E27FC236}">
                <a16:creationId xmlns:a16="http://schemas.microsoft.com/office/drawing/2014/main" id="{5BB3797C-3F83-431F-8328-82860B75C0CC}"/>
              </a:ext>
            </a:extLst>
          </p:cNvPr>
          <p:cNvPicPr>
            <a:picLocks noChangeAspect="1"/>
          </p:cNvPicPr>
          <p:nvPr userDrawn="1"/>
        </p:nvPicPr>
        <p:blipFill>
          <a:blip r:embed="rId3"/>
          <a:stretch>
            <a:fillRect/>
          </a:stretch>
        </p:blipFill>
        <p:spPr>
          <a:xfrm>
            <a:off x="9524529" y="549514"/>
            <a:ext cx="1810512" cy="936471"/>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33897"/>
            <a:ext cx="11139854" cy="75148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a:t>Presentation Title</a:t>
            </a:r>
          </a:p>
        </p:txBody>
      </p:sp>
      <p:sp>
        <p:nvSpPr>
          <p:cNvPr id="11" name="Internal Group">
            <a:extLst>
              <a:ext uri="{FF2B5EF4-FFF2-40B4-BE49-F238E27FC236}">
                <a16:creationId xmlns:a16="http://schemas.microsoft.com/office/drawing/2014/main" id="{6ECF48EF-0655-45E3-8B35-46300028B782}"/>
              </a:ext>
            </a:extLst>
          </p:cNvPr>
          <p:cNvSpPr>
            <a:spLocks noGrp="1"/>
          </p:cNvSpPr>
          <p:nvPr>
            <p:ph sz="quarter" idx="15" hasCustomPrompt="1"/>
          </p:nvPr>
        </p:nvSpPr>
        <p:spPr>
          <a:xfrm>
            <a:off x="457200" y="1755648"/>
            <a:ext cx="11139488" cy="347472"/>
          </a:xfrm>
        </p:spPr>
        <p:txBody>
          <a:bodyPr>
            <a:noAutofit/>
          </a:bodyPr>
          <a:lstStyle>
            <a:lvl1pPr marL="0" indent="0">
              <a:buNone/>
              <a:defRPr sz="18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r>
              <a:rPr lang="en-US"/>
              <a:t>AIR Internal Group Name: Subgroup OR SERVICE LINE OR GRANT NAME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a:t>Presenter’s Name, Title | Second Presenter’s Name, Title</a:t>
            </a:r>
          </a:p>
          <a:p>
            <a:pPr lvl="0"/>
            <a:r>
              <a:rPr lang="en-US"/>
              <a:t>email.address@air.org or internal.group.email@air.org</a:t>
            </a:r>
          </a:p>
        </p:txBody>
      </p:sp>
      <p:sp>
        <p:nvSpPr>
          <p:cNvPr id="6" name="Location | Date">
            <a:extLst>
              <a:ext uri="{FF2B5EF4-FFF2-40B4-BE49-F238E27FC236}">
                <a16:creationId xmlns:a16="http://schemas.microsoft.com/office/drawing/2014/main" id="{1C01B969-CA13-1A82-0FFB-2C70E4A336E3}"/>
              </a:ext>
            </a:extLst>
          </p:cNvPr>
          <p:cNvSpPr>
            <a:spLocks noGrp="1"/>
          </p:cNvSpPr>
          <p:nvPr>
            <p:ph type="body" sz="quarter" idx="18" hasCustomPrompt="1"/>
          </p:nvPr>
        </p:nvSpPr>
        <p:spPr>
          <a:xfrm>
            <a:off x="457200" y="4990329"/>
            <a:ext cx="11139854" cy="985856"/>
          </a:xfrm>
          <a:prstGeom prst="rect">
            <a:avLst/>
          </a:prstGeom>
        </p:spPr>
        <p:txBody>
          <a:bodyPr>
            <a:noAutofit/>
          </a:bodyPr>
          <a:lstStyle>
            <a:lvl1pPr marL="0" indent="0">
              <a:spcBef>
                <a:spcPts val="0"/>
              </a:spcBef>
              <a:buNone/>
              <a:defRPr sz="2000" baseline="0">
                <a:solidFill>
                  <a:schemeClr val="tx2"/>
                </a:solidFill>
              </a:defRPr>
            </a:lvl1pPr>
          </a:lstStyle>
          <a:p>
            <a:pPr lvl="0"/>
            <a:r>
              <a:rPr lang="en-US"/>
              <a:t>Presentation Purpose or Location | Month 20XX</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sp>
        <p:nvSpPr>
          <p:cNvPr id="5" name="Presenters">
            <a:extLst>
              <a:ext uri="{FF2B5EF4-FFF2-40B4-BE49-F238E27FC236}">
                <a16:creationId xmlns:a16="http://schemas.microsoft.com/office/drawing/2014/main" id="{896FA4A3-7988-B843-09F4-1C849B2BF55B}"/>
              </a:ext>
            </a:extLst>
          </p:cNvPr>
          <p:cNvSpPr>
            <a:spLocks noGrp="1"/>
          </p:cNvSpPr>
          <p:nvPr>
            <p:ph type="body" sz="quarter" idx="17" hasCustomPrompt="1"/>
          </p:nvPr>
        </p:nvSpPr>
        <p:spPr>
          <a:xfrm>
            <a:off x="8396288" y="6555133"/>
            <a:ext cx="3200400" cy="106889"/>
          </a:xfrm>
          <a:prstGeom prst="rect">
            <a:avLst/>
          </a:prstGeom>
        </p:spPr>
        <p:txBody>
          <a:bodyPr wrap="none">
            <a:noAutofit/>
          </a:bodyPr>
          <a:lstStyle>
            <a:lvl1pPr marL="0" indent="0" algn="r">
              <a:spcBef>
                <a:spcPts val="0"/>
              </a:spcBef>
              <a:buNone/>
              <a:defRPr sz="600" baseline="0">
                <a:solidFill>
                  <a:schemeClr val="accent1"/>
                </a:solidFill>
              </a:defRPr>
            </a:lvl1pPr>
          </a:lstStyle>
          <a:p>
            <a:pPr lvl="0"/>
            <a:r>
              <a:rPr lang="en-US"/>
              <a:t>Copyright © 20XX American Institutes for Research®. All rights reserved.</a:t>
            </a:r>
          </a:p>
        </p:txBody>
      </p:sp>
    </p:spTree>
    <p:extLst>
      <p:ext uri="{BB962C8B-B14F-4D97-AF65-F5344CB8AC3E}">
        <p14:creationId xmlns:p14="http://schemas.microsoft.com/office/powerpoint/2010/main" val="1210515799"/>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3000"/>
              </a:spcBef>
              <a:buClr>
                <a:schemeClr val="tx1"/>
              </a:buClr>
              <a:buFont typeface="+mj-lt"/>
              <a:buAutoNum type="arabicPeriod"/>
              <a:defRPr sz="2400" baseline="0"/>
            </a:lvl1pPr>
            <a:lvl2pPr marL="914400" indent="-457200">
              <a:lnSpc>
                <a:spcPct val="100000"/>
              </a:lnSpc>
              <a:spcBef>
                <a:spcPts val="1200"/>
              </a:spcBef>
              <a:buClr>
                <a:schemeClr val="tx1"/>
              </a:buClr>
              <a:buFont typeface="+mj-lt"/>
              <a:buAutoNum type="alphaLcPeriod"/>
              <a:defRPr sz="2400"/>
            </a:lvl2pPr>
            <a:lvl3pPr marL="1371600" indent="-457200">
              <a:lnSpc>
                <a:spcPct val="100000"/>
              </a:lnSpc>
              <a:spcBef>
                <a:spcPts val="1200"/>
              </a:spcBef>
              <a:buClr>
                <a:schemeClr val="tx1"/>
              </a:buClr>
              <a:buFont typeface="+mj-lt"/>
              <a:buAutoNum type="romanLcPeriod"/>
              <a:defRPr sz="2400"/>
            </a:lvl3pPr>
            <a:lvl4pPr marL="1828800" indent="-457200">
              <a:lnSpc>
                <a:spcPct val="100000"/>
              </a:lnSpc>
              <a:spcBef>
                <a:spcPts val="1200"/>
              </a:spcBef>
              <a:buClr>
                <a:schemeClr val="tx1"/>
              </a:buClr>
              <a:buSzPct val="100000"/>
              <a:buFont typeface="+mj-lt"/>
              <a:buAutoNum type="arabicParenR"/>
              <a:defRPr sz="2400" baseline="0"/>
            </a:lvl4pPr>
            <a:lvl5pPr marL="2286000" indent="-457200">
              <a:lnSpc>
                <a:spcPct val="100000"/>
              </a:lnSpc>
              <a:spcBef>
                <a:spcPts val="1200"/>
              </a:spcBef>
              <a:buClr>
                <a:schemeClr val="tx1"/>
              </a:buClr>
              <a:buFont typeface="+mj-lt"/>
              <a:buAutoNum type="alphaLcParenR"/>
              <a:defRPr sz="24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12" name="Slide Number Placeholder 11">
            <a:extLst>
              <a:ext uri="{FF2B5EF4-FFF2-40B4-BE49-F238E27FC236}">
                <a16:creationId xmlns:a16="http://schemas.microsoft.com/office/drawing/2014/main" id="{B8850D6F-B6A5-47AE-BDD2-F3D0D0FACC23}"/>
              </a:ext>
            </a:extLst>
          </p:cNvPr>
          <p:cNvSpPr>
            <a:spLocks noGrp="1"/>
          </p:cNvSpPr>
          <p:nvPr>
            <p:ph type="sldNum" sz="quarter" idx="11"/>
          </p:nvPr>
        </p:nvSpPr>
        <p:spPr/>
        <p:txBody>
          <a:bodyPr/>
          <a:lstStyle/>
          <a:p>
            <a:fld id="{94E452FC-20A0-4DC1-8F4F-629A5A706398}" type="slidenum">
              <a:rPr lang="en-US" smtClean="0"/>
              <a:t>‹#›</a:t>
            </a:fld>
            <a:endParaRPr lang="en-US"/>
          </a:p>
        </p:txBody>
      </p:sp>
    </p:spTree>
    <p:extLst>
      <p:ext uri="{BB962C8B-B14F-4D97-AF65-F5344CB8AC3E}">
        <p14:creationId xmlns:p14="http://schemas.microsoft.com/office/powerpoint/2010/main" val="836292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of American Institutes for Research. Advancing Evidence. Improving Lives.">
            <a:extLst>
              <a:ext uri="{FF2B5EF4-FFF2-40B4-BE49-F238E27FC236}">
                <a16:creationId xmlns:a16="http://schemas.microsoft.com/office/drawing/2014/main" id="{93DA0603-0830-4DD9-B2AA-72CD1BAA6570}"/>
              </a:ext>
            </a:extLst>
          </p:cNvPr>
          <p:cNvPicPr>
            <a:picLocks noChangeAspect="1"/>
          </p:cNvPicPr>
          <p:nvPr userDrawn="1"/>
        </p:nvPicPr>
        <p:blipFill>
          <a:blip r:embed="rId3"/>
          <a:srcRect/>
          <a:stretch/>
        </p:blipFill>
        <p:spPr>
          <a:xfrm>
            <a:off x="9961624" y="554774"/>
            <a:ext cx="1377873"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15">
            <a:extLst>
              <a:ext uri="{FF2B5EF4-FFF2-40B4-BE49-F238E27FC236}">
                <a16:creationId xmlns:a16="http://schemas.microsoft.com/office/drawing/2014/main" id="{91083FA0-9EF2-4A16-97E2-31A191960553}"/>
              </a:ext>
            </a:extLst>
          </p:cNvPr>
          <p:cNvSpPr>
            <a:spLocks noGrp="1"/>
          </p:cNvSpPr>
          <p:nvPr>
            <p:ph type="sldNum" sz="quarter" idx="10"/>
          </p:nvPr>
        </p:nvSpPr>
        <p:spPr/>
        <p:txBody>
          <a:bodyPr/>
          <a:lstStyle/>
          <a:p>
            <a:fld id="{C09AE16C-ACDD-4489-916D-57982D52A9AF}" type="slidenum">
              <a:rPr lang="en-US" smtClean="0"/>
              <a:t>‹#›</a:t>
            </a:fld>
            <a:endParaRPr lang="en-US"/>
          </a:p>
        </p:txBody>
      </p:sp>
      <p:sp>
        <p:nvSpPr>
          <p:cNvPr id="17" name="AIR.org">
            <a:extLst>
              <a:ext uri="{FF2B5EF4-FFF2-40B4-BE49-F238E27FC236}">
                <a16:creationId xmlns:a16="http://schemas.microsoft.com/office/drawing/2014/main" id="{0C6FAC9E-8B25-418E-8957-93C71669516D}"/>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361802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201612079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CCF250AB-9EA3-420D-96A3-CC31A6CC7B7F}"/>
              </a:ext>
            </a:extLst>
          </p:cNvPr>
          <p:cNvSpPr>
            <a:spLocks noGrp="1"/>
          </p:cNvSpPr>
          <p:nvPr>
            <p:ph type="sldNum" sz="quarter" idx="18"/>
          </p:nvPr>
        </p:nvSpPr>
        <p:spPr/>
        <p:txBody>
          <a:bodyPr/>
          <a:lstStyle/>
          <a:p>
            <a:fld id="{4EF7AB4E-9590-43FC-90BB-6CE9EBCADC39}" type="slidenum">
              <a:rPr lang="en-US" smtClean="0"/>
              <a:t>‹#›</a:t>
            </a:fld>
            <a:endParaRPr lang="en-US"/>
          </a:p>
        </p:txBody>
      </p:sp>
    </p:spTree>
    <p:extLst>
      <p:ext uri="{BB962C8B-B14F-4D97-AF65-F5344CB8AC3E}">
        <p14:creationId xmlns:p14="http://schemas.microsoft.com/office/powerpoint/2010/main" val="30503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accent6"/>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289EAB83-CF59-4300-9FC9-03AC8AF4ECAD}"/>
              </a:ext>
            </a:extLst>
          </p:cNvPr>
          <p:cNvSpPr>
            <a:spLocks noGrp="1"/>
          </p:cNvSpPr>
          <p:nvPr>
            <p:ph type="sldNum" sz="quarter" idx="21"/>
          </p:nvPr>
        </p:nvSpPr>
        <p:spPr/>
        <p:txBody>
          <a:bodyPr/>
          <a:lstStyle/>
          <a:p>
            <a:fld id="{4E8FCC9E-18AB-481E-B829-16994BE6CBD5}" type="slidenum">
              <a:rPr lang="en-US" smtClean="0"/>
              <a:t>‹#›</a:t>
            </a:fld>
            <a:endParaRPr lang="en-US"/>
          </a:p>
        </p:txBody>
      </p:sp>
    </p:spTree>
    <p:extLst>
      <p:ext uri="{BB962C8B-B14F-4D97-AF65-F5344CB8AC3E}">
        <p14:creationId xmlns:p14="http://schemas.microsoft.com/office/powerpoint/2010/main" val="1448365767"/>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Font typeface="Arial" panose="020B0604020202020204" pitchFamily="34" charse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fld id="{5F9F120C-8EFA-4E40-B855-F5B2D5C2F4E7}" type="slidenum">
              <a:rPr lang="en-US" smtClean="0"/>
              <a:t>‹#›</a:t>
            </a:fld>
            <a:endParaRPr lang="en-US"/>
          </a:p>
        </p:txBody>
      </p:sp>
    </p:spTree>
    <p:extLst>
      <p:ext uri="{BB962C8B-B14F-4D97-AF65-F5344CB8AC3E}">
        <p14:creationId xmlns:p14="http://schemas.microsoft.com/office/powerpoint/2010/main" val="2080110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p:spPr>
        <p:txBody>
          <a:bodyPr/>
          <a:lstStyle/>
          <a:p>
            <a:r>
              <a:rPr lang="en-US"/>
              <a:t>Ordered List Layout</a:t>
            </a:r>
          </a:p>
        </p:txBody>
      </p:sp>
      <p:sp>
        <p:nvSpPr>
          <p:cNvPr id="5" name="Content"/>
          <p:cNvSpPr>
            <a:spLocks noGrp="1"/>
          </p:cNvSpPr>
          <p:nvPr>
            <p:ph sz="quarter" idx="17" hasCustomPrompt="1"/>
          </p:nvPr>
        </p:nvSpPr>
        <p:spPr>
          <a:xfrm>
            <a:off x="457200" y="1307592"/>
            <a:ext cx="11274552" cy="4498848"/>
          </a:xfrm>
        </p:spPr>
        <p:txBody>
          <a:bodyPr>
            <a:normAutofit/>
          </a:bodyPr>
          <a:lstStyle>
            <a:lvl1pPr marL="457200" indent="-457200">
              <a:lnSpc>
                <a:spcPct val="125000"/>
              </a:lnSpc>
              <a:spcBef>
                <a:spcPts val="600"/>
              </a:spcBef>
              <a:buClr>
                <a:schemeClr val="tx2"/>
              </a:buClr>
              <a:buFont typeface="+mj-lt"/>
              <a:buAutoNum type="arabicPeriod"/>
              <a:defRPr sz="2400" baseline="0"/>
            </a:lvl1pPr>
            <a:lvl2pPr marL="914400" indent="-457200">
              <a:lnSpc>
                <a:spcPct val="125000"/>
              </a:lnSpc>
              <a:spcBef>
                <a:spcPts val="600"/>
              </a:spcBef>
              <a:buClr>
                <a:schemeClr val="tx2"/>
              </a:buClr>
              <a:buFont typeface="+mj-lt"/>
              <a:buAutoNum type="alphaLcPeriod"/>
              <a:defRPr sz="2400"/>
            </a:lvl2pPr>
            <a:lvl3pPr marL="1371600" indent="-457200">
              <a:lnSpc>
                <a:spcPct val="125000"/>
              </a:lnSpc>
              <a:spcBef>
                <a:spcPts val="600"/>
              </a:spcBef>
              <a:buClr>
                <a:schemeClr val="tx2"/>
              </a:buClr>
              <a:buFont typeface="+mj-lt"/>
              <a:buAutoNum type="romanLcPeriod"/>
              <a:defRPr sz="2400"/>
            </a:lvl3pPr>
            <a:lvl4pPr marL="1828800" indent="-457200">
              <a:lnSpc>
                <a:spcPct val="125000"/>
              </a:lnSpc>
              <a:spcBef>
                <a:spcPts val="600"/>
              </a:spcBef>
              <a:buClr>
                <a:schemeClr val="tx2"/>
              </a:buClr>
              <a:buSzPct val="100000"/>
              <a:buFont typeface="+mj-lt"/>
              <a:buAutoNum type="arabicParenR"/>
              <a:defRPr sz="2400"/>
            </a:lvl4pPr>
            <a:lvl5pPr marL="2286000" indent="-457200">
              <a:lnSpc>
                <a:spcPct val="125000"/>
              </a:lnSpc>
              <a:spcBef>
                <a:spcPts val="600"/>
              </a:spcBef>
              <a:buClr>
                <a:schemeClr val="tx2"/>
              </a:buClr>
              <a:buFont typeface="+mj-lt"/>
              <a:buAutoNum type="alphaLcParenR"/>
              <a:defRPr sz="2400"/>
            </a:lvl5pPr>
          </a:lstStyle>
          <a:p>
            <a:pPr lvl="0"/>
            <a:r>
              <a:rPr lang="en-US"/>
              <a:t>Arabic numerals</a:t>
            </a:r>
          </a:p>
          <a:p>
            <a:pPr lvl="1"/>
            <a:r>
              <a:rPr lang="en-US"/>
              <a:t>Lowercase letters</a:t>
            </a:r>
          </a:p>
          <a:p>
            <a:pPr lvl="2"/>
            <a:r>
              <a:rPr lang="en-US"/>
              <a:t>Lowercase Roman numerals</a:t>
            </a:r>
          </a:p>
          <a:p>
            <a:pPr lvl="3"/>
            <a:r>
              <a:rPr lang="en-US"/>
              <a:t>Arabic numerals</a:t>
            </a:r>
          </a:p>
          <a:p>
            <a:pPr lvl="4"/>
            <a:r>
              <a:rPr lang="en-US"/>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A9D545EE-5F80-4DE0-9C83-A4B9A1B64A57}"/>
              </a:ext>
            </a:extLst>
          </p:cNvPr>
          <p:cNvSpPr>
            <a:spLocks noGrp="1"/>
          </p:cNvSpPr>
          <p:nvPr>
            <p:ph type="sldNum" sz="quarter" idx="18"/>
          </p:nvPr>
        </p:nvSpPr>
        <p:spPr/>
        <p:txBody>
          <a:bodyPr/>
          <a:lstStyle/>
          <a:p>
            <a:fld id="{CDFF1867-F106-4D65-A5C4-D95644196D8E}" type="slidenum">
              <a:rPr lang="en-US" smtClean="0"/>
              <a:t>‹#›</a:t>
            </a:fld>
            <a:endParaRPr lang="en-US"/>
          </a:p>
        </p:txBody>
      </p:sp>
    </p:spTree>
    <p:extLst>
      <p:ext uri="{BB962C8B-B14F-4D97-AF65-F5344CB8AC3E}">
        <p14:creationId xmlns:p14="http://schemas.microsoft.com/office/powerpoint/2010/main" val="156522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72C78-497C-34F0-AE0C-062446AE8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BE7B93-9A29-4FA4-6CB3-7ED321C76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7FA31-16EA-2EBA-1ECA-B5FEB1E4BDEA}"/>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5" name="Footer Placeholder 4">
            <a:extLst>
              <a:ext uri="{FF2B5EF4-FFF2-40B4-BE49-F238E27FC236}">
                <a16:creationId xmlns:a16="http://schemas.microsoft.com/office/drawing/2014/main" id="{CB4BCAB6-FA34-2518-2B25-D09D8643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AD646-513B-C599-AE57-DEFB6C79205F}"/>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9018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935DD03-81E6-474F-A8D2-D51996B77A20}"/>
              </a:ext>
            </a:extLst>
          </p:cNvPr>
          <p:cNvSpPr>
            <a:spLocks noGrp="1"/>
          </p:cNvSpPr>
          <p:nvPr>
            <p:ph type="sldNum" sz="quarter" idx="20"/>
          </p:nvPr>
        </p:nvSpPr>
        <p:spPr/>
        <p:txBody>
          <a:bodyPr/>
          <a:lstStyle/>
          <a:p>
            <a:fld id="{F311DBE9-564F-4560-ADB2-8FFDAD291127}" type="slidenum">
              <a:rPr lang="en-US" smtClean="0"/>
              <a:t>‹#›</a:t>
            </a:fld>
            <a:endParaRPr lang="en-US"/>
          </a:p>
        </p:txBody>
      </p:sp>
    </p:spTree>
    <p:extLst>
      <p:ext uri="{BB962C8B-B14F-4D97-AF65-F5344CB8AC3E}">
        <p14:creationId xmlns:p14="http://schemas.microsoft.com/office/powerpoint/2010/main" val="3659189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10F3A2-BEF2-4786-A999-B17194A0B918}"/>
              </a:ext>
            </a:extLst>
          </p:cNvPr>
          <p:cNvGrpSpPr/>
          <p:nvPr userDrawn="1"/>
        </p:nvGrpSpPr>
        <p:grpSpPr>
          <a:xfrm>
            <a:off x="0" y="-1"/>
            <a:ext cx="12188952" cy="6263640"/>
            <a:chOff x="0" y="-1"/>
            <a:chExt cx="12188952" cy="6263640"/>
          </a:xfrm>
        </p:grpSpPr>
        <p:sp>
          <p:nvSpPr>
            <p:cNvPr id="8" name="Rectangle 7">
              <a:extLst>
                <a:ext uri="{FF2B5EF4-FFF2-40B4-BE49-F238E27FC236}">
                  <a16:creationId xmlns:a16="http://schemas.microsoft.com/office/drawing/2014/main" id="{9A8F7B14-682D-4233-85CA-50010FE36286}"/>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a:t>Photo Right</a:t>
            </a:r>
          </a:p>
        </p:txBody>
      </p:sp>
      <p:sp>
        <p:nvSpPr>
          <p:cNvPr id="11" name="Text Placeholder 5">
            <a:extLst>
              <a:ext uri="{FF2B5EF4-FFF2-40B4-BE49-F238E27FC236}">
                <a16:creationId xmlns:a16="http://schemas.microsoft.com/office/drawing/2014/main" id="{FBD932AE-F0B7-475F-8125-126216F0B44A}"/>
              </a:ext>
            </a:extLst>
          </p:cNvPr>
          <p:cNvSpPr>
            <a:spLocks noGrp="1"/>
          </p:cNvSpPr>
          <p:nvPr>
            <p:ph type="body" sz="quarter" idx="20" hasCustomPrompt="1"/>
          </p:nvPr>
        </p:nvSpPr>
        <p:spPr>
          <a:xfrm>
            <a:off x="457200"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endParaRPr lang="en-US"/>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274BF484-A97B-4437-A358-9CD37622240B}"/>
              </a:ext>
            </a:extLst>
          </p:cNvPr>
          <p:cNvSpPr>
            <a:spLocks noGrp="1"/>
          </p:cNvSpPr>
          <p:nvPr>
            <p:ph type="sldNum" sz="quarter" idx="21"/>
          </p:nvPr>
        </p:nvSpPr>
        <p:spPr/>
        <p:txBody>
          <a:bodyPr/>
          <a:lstStyle/>
          <a:p>
            <a:fld id="{618FD11C-C5C3-476C-BD2F-0CC0792EE78B}" type="slidenum">
              <a:rPr lang="en-US" smtClean="0"/>
              <a:t>‹#›</a:t>
            </a:fld>
            <a:endParaRPr lang="en-US"/>
          </a:p>
        </p:txBody>
      </p:sp>
    </p:spTree>
    <p:extLst>
      <p:ext uri="{BB962C8B-B14F-4D97-AF65-F5344CB8AC3E}">
        <p14:creationId xmlns:p14="http://schemas.microsoft.com/office/powerpoint/2010/main" val="1035789008"/>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268721"/>
            <a:chOff x="0" y="-1"/>
            <a:chExt cx="12188952" cy="6268721"/>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7920"/>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gr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a:t>Photo Left</a:t>
            </a:r>
          </a:p>
        </p:txBody>
      </p:sp>
      <p:sp>
        <p:nvSpPr>
          <p:cNvPr id="14" name="Text Placeholder 5">
            <a:extLst>
              <a:ext uri="{FF2B5EF4-FFF2-40B4-BE49-F238E27FC236}">
                <a16:creationId xmlns:a16="http://schemas.microsoft.com/office/drawing/2014/main" id="{D259412F-2C83-4708-B126-26E6C161D345}"/>
              </a:ext>
            </a:extLst>
          </p:cNvPr>
          <p:cNvSpPr>
            <a:spLocks noGrp="1"/>
          </p:cNvSpPr>
          <p:nvPr>
            <p:ph type="body" sz="quarter" idx="20" hasCustomPrompt="1"/>
          </p:nvPr>
        </p:nvSpPr>
        <p:spPr>
          <a:xfrm>
            <a:off x="6094474"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8C1E3956-9D1A-4C46-8AF4-AEE9350BEC5C}"/>
              </a:ext>
            </a:extLst>
          </p:cNvPr>
          <p:cNvSpPr>
            <a:spLocks noGrp="1"/>
          </p:cNvSpPr>
          <p:nvPr>
            <p:ph type="sldNum" sz="quarter" idx="21"/>
          </p:nvPr>
        </p:nvSpPr>
        <p:spPr/>
        <p:txBody>
          <a:bodyPr/>
          <a:lstStyle/>
          <a:p>
            <a:fld id="{D786BE1F-F4EC-49E0-B4E3-B8C32FFEE57C}" type="slidenum">
              <a:rPr lang="en-US" smtClean="0"/>
              <a:t>‹#›</a:t>
            </a:fld>
            <a:endParaRPr lang="en-US"/>
          </a:p>
        </p:txBody>
      </p:sp>
      <p:sp>
        <p:nvSpPr>
          <p:cNvPr id="3" name="Picture Placeholder 11">
            <a:extLst>
              <a:ext uri="{FF2B5EF4-FFF2-40B4-BE49-F238E27FC236}">
                <a16:creationId xmlns:a16="http://schemas.microsoft.com/office/drawing/2014/main" id="{8B96777F-F8C8-BFE0-BE4B-2C990A5BED67}"/>
              </a:ext>
            </a:extLst>
          </p:cNvPr>
          <p:cNvSpPr>
            <a:spLocks noGrp="1"/>
          </p:cNvSpPr>
          <p:nvPr>
            <p:ph type="pic" sz="quarter" idx="15"/>
          </p:nvPr>
        </p:nvSpPr>
        <p:spPr>
          <a:xfrm>
            <a:off x="0" y="-1"/>
            <a:ext cx="5698067" cy="6217920"/>
          </a:xfrm>
          <a:solidFill>
            <a:schemeClr val="bg2">
              <a:lumMod val="90000"/>
            </a:schemeClr>
          </a:solidFill>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95285031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Layou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1F15-714C-4CB6-A4CF-50C710353859}"/>
              </a:ext>
            </a:extLst>
          </p:cNvPr>
          <p:cNvSpPr>
            <a:spLocks noGrp="1"/>
          </p:cNvSpPr>
          <p:nvPr>
            <p:ph type="title" hasCustomPrompt="1"/>
          </p:nvPr>
        </p:nvSpPr>
        <p:spPr>
          <a:xfrm>
            <a:off x="458724" y="0"/>
            <a:ext cx="11274552" cy="498598"/>
          </a:xfrm>
        </p:spPr>
        <p:txBody>
          <a:bodyPr>
            <a:noAutofit/>
          </a:bodyPr>
          <a:lstStyle>
            <a:lvl1pPr>
              <a:defRPr sz="2400"/>
            </a:lvl1pPr>
          </a:lstStyle>
          <a:p>
            <a:r>
              <a:rPr lang="en-US"/>
              <a:t>Title Only</a:t>
            </a:r>
          </a:p>
        </p:txBody>
      </p:sp>
      <p:pic>
        <p:nvPicPr>
          <p:cNvPr id="4" name="Picture 3" descr="Logo of American Institutes for Research. Advancing Evidence. Improving Lives.">
            <a:extLst>
              <a:ext uri="{FF2B5EF4-FFF2-40B4-BE49-F238E27FC236}">
                <a16:creationId xmlns:a16="http://schemas.microsoft.com/office/drawing/2014/main" id="{3B0EA29E-56F7-4DD5-9923-3ADA03FE69C6}"/>
              </a:ext>
            </a:extLst>
          </p:cNvPr>
          <p:cNvPicPr>
            <a:picLocks noChangeAspect="1"/>
          </p:cNvPicPr>
          <p:nvPr userDrawn="1"/>
        </p:nvPicPr>
        <p:blipFill rotWithShape="1">
          <a:blip r:embed="rId2"/>
          <a:srcRect b="44058"/>
          <a:stretch/>
        </p:blipFill>
        <p:spPr>
          <a:xfrm>
            <a:off x="10546080" y="6369634"/>
            <a:ext cx="1188720" cy="343820"/>
          </a:xfrm>
          <a:prstGeom prst="rect">
            <a:avLst/>
          </a:prstGeom>
        </p:spPr>
      </p:pic>
      <p:sp>
        <p:nvSpPr>
          <p:cNvPr id="12" name="Slide Number Placeholder 11">
            <a:extLst>
              <a:ext uri="{FF2B5EF4-FFF2-40B4-BE49-F238E27FC236}">
                <a16:creationId xmlns:a16="http://schemas.microsoft.com/office/drawing/2014/main" id="{A8E8B378-3671-41F7-84A5-A2CDEDDF8B08}"/>
              </a:ext>
            </a:extLst>
          </p:cNvPr>
          <p:cNvSpPr>
            <a:spLocks noGrp="1"/>
          </p:cNvSpPr>
          <p:nvPr>
            <p:ph type="sldNum" sz="quarter" idx="10"/>
          </p:nvPr>
        </p:nvSpPr>
        <p:spPr/>
        <p:txBody>
          <a:bodyPr/>
          <a:lstStyle/>
          <a:p>
            <a:fld id="{B88410FF-F948-4D58-9367-945F60C63BA4}" type="slidenum">
              <a:rPr lang="en-US" smtClean="0"/>
              <a:pPr/>
              <a:t>‹#›</a:t>
            </a:fld>
            <a:endParaRPr lang="en-US"/>
          </a:p>
        </p:txBody>
      </p:sp>
      <p:sp>
        <p:nvSpPr>
          <p:cNvPr id="13" name="AIR.org">
            <a:extLst>
              <a:ext uri="{FF2B5EF4-FFF2-40B4-BE49-F238E27FC236}">
                <a16:creationId xmlns:a16="http://schemas.microsoft.com/office/drawing/2014/main" id="{EDB7A639-DDF6-44A9-9737-216538A8C864}"/>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2550629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bleed photo L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a:ln>
                  <a:noFill/>
                </a:ln>
                <a:solidFill>
                  <a:srgbClr val="595959"/>
                </a:solidFill>
                <a:effectLst/>
                <a:uLnTx/>
                <a:uFillTx/>
                <a:latin typeface="+mj-lt"/>
                <a:cs typeface="Calibri"/>
              </a:rPr>
              <a:t>Slide Title Placeholder. </a:t>
            </a:r>
            <a:br>
              <a:rPr kumimoji="0" lang="en-US" sz="2400" b="0" i="0" u="none" strike="noStrike" kern="1200" cap="none" spc="0" normalizeH="0" baseline="0" noProof="0">
                <a:ln>
                  <a:noFill/>
                </a:ln>
                <a:solidFill>
                  <a:srgbClr val="595959"/>
                </a:solidFill>
                <a:effectLst/>
                <a:uLnTx/>
                <a:uFillTx/>
                <a:latin typeface="+mj-lt"/>
                <a:cs typeface="Calibri"/>
              </a:rPr>
            </a:br>
            <a:r>
              <a:rPr kumimoji="0" lang="en-US" sz="24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a:t>Full-Bleed Photo layout. Click on the icon at the center of the slide to add a picture.</a:t>
            </a:r>
          </a:p>
        </p:txBody>
      </p:sp>
      <p:sp>
        <p:nvSpPr>
          <p:cNvPr id="8" name="Slide Number Placeholder 7">
            <a:extLst>
              <a:ext uri="{FF2B5EF4-FFF2-40B4-BE49-F238E27FC236}">
                <a16:creationId xmlns:a16="http://schemas.microsoft.com/office/drawing/2014/main" id="{5C25CE28-94B6-4D9B-B7CE-F548AEC46C23}"/>
              </a:ext>
            </a:extLst>
          </p:cNvPr>
          <p:cNvSpPr>
            <a:spLocks noGrp="1"/>
          </p:cNvSpPr>
          <p:nvPr>
            <p:ph type="sldNum" sz="quarter" idx="11"/>
          </p:nvPr>
        </p:nvSpPr>
        <p:spPr/>
        <p:txBody>
          <a:bodyPr/>
          <a:lstStyle/>
          <a:p>
            <a:fld id="{B88410FF-F948-4D58-9367-945F60C63BA4}" type="slidenum">
              <a:rPr lang="en-US" smtClean="0"/>
              <a:pPr/>
              <a:t>‹#›</a:t>
            </a:fld>
            <a:endParaRPr lang="en-US"/>
          </a:p>
        </p:txBody>
      </p:sp>
      <p:sp>
        <p:nvSpPr>
          <p:cNvPr id="9" name="AIR.org">
            <a:extLst>
              <a:ext uri="{FF2B5EF4-FFF2-40B4-BE49-F238E27FC236}">
                <a16:creationId xmlns:a16="http://schemas.microsoft.com/office/drawing/2014/main" id="{326083AE-E8F2-4C38-92F0-2E0802894EC2}"/>
              </a:ext>
            </a:extLst>
          </p:cNvPr>
          <p:cNvSpPr txBox="1"/>
          <p:nvPr userDrawn="1"/>
        </p:nvSpPr>
        <p:spPr>
          <a:xfrm>
            <a:off x="685800" y="6422596"/>
            <a:ext cx="1013098" cy="246221"/>
          </a:xfrm>
          <a:prstGeom prst="rect">
            <a:avLst/>
          </a:prstGeom>
        </p:spPr>
        <p:txBody>
          <a:bodyPr vert="horz" wrap="none" lIns="0" tIns="45720" rIns="0" bIns="45720" rtlCol="0" anchor="ctr">
            <a:spAutoFit/>
          </a:bodyPr>
          <a:lstStyle>
            <a:defPPr>
              <a:defRPr lang="en-US"/>
            </a:defPPr>
            <a:lvl1pPr>
              <a:defRPr sz="1000" spc="300">
                <a:solidFill>
                  <a:schemeClr val="bg1"/>
                </a:solidFill>
                <a:ea typeface="Calibri"/>
                <a:cs typeface="Calibri"/>
              </a:defRPr>
            </a:lvl1pPr>
          </a:lstStyle>
          <a:p>
            <a:pPr lvl="0"/>
            <a:r>
              <a:rPr lang="en-US" spc="200" baseline="0">
                <a:solidFill>
                  <a:schemeClr val="accent1"/>
                </a:solidFill>
              </a:rPr>
              <a:t> | AIR.ORG</a:t>
            </a:r>
          </a:p>
        </p:txBody>
      </p:sp>
    </p:spTree>
    <p:extLst>
      <p:ext uri="{BB962C8B-B14F-4D97-AF65-F5344CB8AC3E}">
        <p14:creationId xmlns:p14="http://schemas.microsoft.com/office/powerpoint/2010/main" val="160872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enter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4" name="Text Placeholder 5">
            <a:extLst>
              <a:ext uri="{FF2B5EF4-FFF2-40B4-BE49-F238E27FC236}">
                <a16:creationId xmlns:a16="http://schemas.microsoft.com/office/drawing/2014/main" id="{EE240C90-7BB4-431C-872D-E6CB4F9D704D}"/>
              </a:ext>
            </a:extLst>
          </p:cNvPr>
          <p:cNvSpPr>
            <a:spLocks noGrp="1"/>
          </p:cNvSpPr>
          <p:nvPr>
            <p:ph type="body" sz="quarter" idx="20" hasCustomPrompt="1"/>
          </p:nvPr>
        </p:nvSpPr>
        <p:spPr>
          <a:xfrm>
            <a:off x="64922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5" name="Text Placeholder 5">
            <a:extLst>
              <a:ext uri="{FF2B5EF4-FFF2-40B4-BE49-F238E27FC236}">
                <a16:creationId xmlns:a16="http://schemas.microsoft.com/office/drawing/2014/main" id="{94F52F94-CB28-4809-8460-54261657B5FC}"/>
              </a:ext>
            </a:extLst>
          </p:cNvPr>
          <p:cNvSpPr>
            <a:spLocks noGrp="1"/>
          </p:cNvSpPr>
          <p:nvPr>
            <p:ph type="body" sz="quarter" idx="53" hasCustomPrompt="1"/>
          </p:nvPr>
        </p:nvSpPr>
        <p:spPr>
          <a:xfrm>
            <a:off x="264261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6" name="Text Placeholder 5">
            <a:extLst>
              <a:ext uri="{FF2B5EF4-FFF2-40B4-BE49-F238E27FC236}">
                <a16:creationId xmlns:a16="http://schemas.microsoft.com/office/drawing/2014/main" id="{2C7B0FD5-2237-4E92-8AF1-BC817FB364A6}"/>
              </a:ext>
            </a:extLst>
          </p:cNvPr>
          <p:cNvSpPr>
            <a:spLocks noGrp="1"/>
          </p:cNvSpPr>
          <p:nvPr>
            <p:ph type="body" sz="quarter" idx="54" hasCustomPrompt="1"/>
          </p:nvPr>
        </p:nvSpPr>
        <p:spPr>
          <a:xfrm>
            <a:off x="4559808"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7" name="Text Placeholder 5">
            <a:extLst>
              <a:ext uri="{FF2B5EF4-FFF2-40B4-BE49-F238E27FC236}">
                <a16:creationId xmlns:a16="http://schemas.microsoft.com/office/drawing/2014/main" id="{433AE96E-9FED-4D3C-8126-57898694BAB4}"/>
              </a:ext>
            </a:extLst>
          </p:cNvPr>
          <p:cNvSpPr>
            <a:spLocks noGrp="1"/>
          </p:cNvSpPr>
          <p:nvPr>
            <p:ph type="body" sz="quarter" idx="55" hasCustomPrompt="1"/>
          </p:nvPr>
        </p:nvSpPr>
        <p:spPr>
          <a:xfrm>
            <a:off x="651662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8" name="Text Placeholder 5">
            <a:extLst>
              <a:ext uri="{FF2B5EF4-FFF2-40B4-BE49-F238E27FC236}">
                <a16:creationId xmlns:a16="http://schemas.microsoft.com/office/drawing/2014/main" id="{5CB290E0-E8E6-4879-84B2-E0613DBE7D6C}"/>
              </a:ext>
            </a:extLst>
          </p:cNvPr>
          <p:cNvSpPr>
            <a:spLocks noGrp="1"/>
          </p:cNvSpPr>
          <p:nvPr>
            <p:ph type="body" sz="quarter" idx="56" hasCustomPrompt="1"/>
          </p:nvPr>
        </p:nvSpPr>
        <p:spPr>
          <a:xfrm>
            <a:off x="847344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9" name="Text Placeholder 5">
            <a:extLst>
              <a:ext uri="{FF2B5EF4-FFF2-40B4-BE49-F238E27FC236}">
                <a16:creationId xmlns:a16="http://schemas.microsoft.com/office/drawing/2014/main" id="{2E524750-D136-467A-B3D0-E4EBDA393C54}"/>
              </a:ext>
            </a:extLst>
          </p:cNvPr>
          <p:cNvSpPr>
            <a:spLocks noGrp="1"/>
          </p:cNvSpPr>
          <p:nvPr>
            <p:ph type="body" sz="quarter" idx="57" hasCustomPrompt="1"/>
          </p:nvPr>
        </p:nvSpPr>
        <p:spPr>
          <a:xfrm>
            <a:off x="1042568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36" name="Slide Number Placeholder 35">
            <a:extLst>
              <a:ext uri="{FF2B5EF4-FFF2-40B4-BE49-F238E27FC236}">
                <a16:creationId xmlns:a16="http://schemas.microsoft.com/office/drawing/2014/main" id="{89522EDE-E2AA-4B34-A456-13A9B63279D6}"/>
              </a:ext>
            </a:extLst>
          </p:cNvPr>
          <p:cNvSpPr>
            <a:spLocks noGrp="1"/>
          </p:cNvSpPr>
          <p:nvPr>
            <p:ph type="sldNum" sz="quarter" idx="58"/>
          </p:nvPr>
        </p:nvSpPr>
        <p:spPr/>
        <p:txBody>
          <a:bodyPr/>
          <a:lstStyle/>
          <a:p>
            <a:fld id="{76D70587-ECF3-44EA-B833-865FF2C6EFCF}" type="slidenum">
              <a:rPr lang="en-US" smtClean="0"/>
              <a:t>‹#›</a:t>
            </a:fld>
            <a:endParaRPr lang="en-US"/>
          </a:p>
        </p:txBody>
      </p:sp>
    </p:spTree>
    <p:extLst>
      <p:ext uri="{BB962C8B-B14F-4D97-AF65-F5344CB8AC3E}">
        <p14:creationId xmlns:p14="http://schemas.microsoft.com/office/powerpoint/2010/main" val="2024374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200"/>
              </a:spcBef>
              <a:buNone/>
              <a:defRPr sz="1600" i="0" baseline="0">
                <a:solidFill>
                  <a:schemeClr val="tx1"/>
                </a:solidFill>
              </a:defRPr>
            </a:lvl1pPr>
            <a:lvl2pPr>
              <a:defRPr sz="1800"/>
            </a:lvl2pPr>
            <a:lvl3pPr>
              <a:defRPr sz="1800"/>
            </a:lvl3pPr>
            <a:lvl4pPr>
              <a:defRPr sz="1800"/>
            </a:lvl4pPr>
            <a:lvl5pPr>
              <a:defRPr sz="1800"/>
            </a:lvl5pPr>
          </a:lstStyle>
          <a:p>
            <a:pPr marL="457200"/>
            <a:r>
              <a:rPr lang="en-US"/>
              <a:t>References are 16 point with a 0.5” hanging indent and follow APA 7th Edition guidelines.</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Article title. </a:t>
            </a:r>
            <a:r>
              <a:rPr lang="en-US" sz="1600" i="1" kern="1200" baseline="0">
                <a:solidFill>
                  <a:srgbClr val="1C252D"/>
                </a:solidFill>
                <a:effectLst/>
                <a:latin typeface="+mn-lt"/>
                <a:ea typeface="+mn-ea"/>
                <a:cs typeface="Arial" panose="020B0604020202020204" pitchFamily="34" charset="0"/>
              </a:rPr>
              <a:t>Journal Name,</a:t>
            </a:r>
            <a:r>
              <a:rPr lang="en-US" sz="1600" i="0" kern="1200" baseline="0">
                <a:solidFill>
                  <a:srgbClr val="1C252D"/>
                </a:solidFill>
                <a:effectLst/>
                <a:latin typeface="+mn-lt"/>
                <a:ea typeface="+mn-ea"/>
                <a:cs typeface="Arial" panose="020B0604020202020204" pitchFamily="34" charset="0"/>
              </a:rPr>
              <a:t> </a:t>
            </a:r>
            <a:r>
              <a:rPr lang="en-US" sz="1600" i="1" kern="1200" baseline="0">
                <a:solidFill>
                  <a:srgbClr val="1C252D"/>
                </a:solidFill>
                <a:effectLst/>
                <a:latin typeface="+mn-lt"/>
                <a:ea typeface="+mn-ea"/>
                <a:cs typeface="Arial" panose="020B0604020202020204" pitchFamily="34" charset="0"/>
              </a:rPr>
              <a:t>Volume</a:t>
            </a:r>
            <a:r>
              <a:rPr lang="en-US" sz="1600" i="0" kern="1200" baseline="0">
                <a:solidFill>
                  <a:srgbClr val="1C252D"/>
                </a:solidFill>
                <a:effectLst/>
                <a:latin typeface="+mn-lt"/>
                <a:ea typeface="+mn-ea"/>
                <a:cs typeface="Arial" panose="020B0604020202020204" pitchFamily="34" charset="0"/>
              </a:rPr>
              <a:t>(issue), beginning page number–end page number.</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t>
            </a:r>
            <a:r>
              <a:rPr lang="en-US" sz="1600" i="1" kern="1200" baseline="0">
                <a:solidFill>
                  <a:srgbClr val="1C252D"/>
                </a:solidFill>
                <a:effectLst/>
                <a:latin typeface="+mn-lt"/>
                <a:ea typeface="+mn-ea"/>
                <a:cs typeface="Arial" panose="020B0604020202020204" pitchFamily="34" charset="0"/>
              </a:rPr>
              <a:t>Book title.</a:t>
            </a:r>
            <a:r>
              <a:rPr lang="en-US" sz="1600" i="0" kern="1200" baseline="0">
                <a:solidFill>
                  <a:srgbClr val="1C252D"/>
                </a:solidFill>
                <a:effectLst/>
                <a:latin typeface="+mn-lt"/>
                <a:ea typeface="+mn-ea"/>
                <a:cs typeface="Arial" panose="020B0604020202020204" pitchFamily="34" charset="0"/>
              </a:rPr>
              <a:t> Publishing Firm.</a:t>
            </a:r>
          </a:p>
          <a:p>
            <a:r>
              <a:rPr lang="en-US" sz="1600" i="0" kern="1200" baseline="0">
                <a:solidFill>
                  <a:srgbClr val="1C252D"/>
                </a:solidFill>
                <a:effectLst/>
                <a:latin typeface="+mn-lt"/>
                <a:ea typeface="+mn-ea"/>
                <a:cs typeface="Arial" panose="020B0604020202020204" pitchFamily="34" charset="0"/>
              </a:rPr>
              <a:t>Author Last Name, First Initial. Middle Initial. (Year). </a:t>
            </a:r>
            <a:r>
              <a:rPr lang="en-US" sz="1600" i="1" kern="1200" baseline="0">
                <a:solidFill>
                  <a:srgbClr val="1C252D"/>
                </a:solidFill>
                <a:effectLst/>
                <a:latin typeface="+mn-lt"/>
                <a:ea typeface="+mn-ea"/>
                <a:cs typeface="Arial" panose="020B0604020202020204" pitchFamily="34" charset="0"/>
              </a:rPr>
              <a:t>Report title</a:t>
            </a:r>
            <a:r>
              <a:rPr lang="en-US" sz="1600" i="0" kern="1200" baseline="0">
                <a:solidFill>
                  <a:srgbClr val="1C252D"/>
                </a:solidFill>
                <a:effectLst/>
                <a:latin typeface="+mn-lt"/>
                <a:ea typeface="+mn-ea"/>
                <a:cs typeface="Arial" panose="020B0604020202020204" pitchFamily="34" charset="0"/>
              </a:rPr>
              <a:t> (Report Number). Publishing Firm.</a:t>
            </a:r>
          </a:p>
          <a:p>
            <a:r>
              <a:rPr lang="en-US" sz="1600" i="0" kern="1200" baseline="0">
                <a:solidFill>
                  <a:srgbClr val="1C252D"/>
                </a:solidFill>
                <a:effectLst/>
                <a:latin typeface="+mn-lt"/>
                <a:ea typeface="+mn-ea"/>
                <a:cs typeface="Arial" panose="020B0604020202020204" pitchFamily="34" charset="0"/>
              </a:rPr>
              <a:t>Grady, J. S., Her, M., Moreno, G., Perez, C., &amp; </a:t>
            </a:r>
            <a:r>
              <a:rPr lang="en-US" sz="1600" i="0" kern="1200" baseline="0" err="1">
                <a:solidFill>
                  <a:srgbClr val="1C252D"/>
                </a:solidFill>
                <a:effectLst/>
                <a:latin typeface="+mn-lt"/>
                <a:ea typeface="+mn-ea"/>
                <a:cs typeface="Arial" panose="020B0604020202020204" pitchFamily="34" charset="0"/>
              </a:rPr>
              <a:t>Yelinek</a:t>
            </a:r>
            <a:r>
              <a:rPr lang="en-US" sz="1600" i="0" kern="1200" baseline="0">
                <a:solidFill>
                  <a:srgbClr val="1C252D"/>
                </a:solidFill>
                <a:effectLst/>
                <a:latin typeface="+mn-lt"/>
                <a:ea typeface="+mn-ea"/>
                <a:cs typeface="Arial" panose="020B0604020202020204" pitchFamily="34" charset="0"/>
              </a:rPr>
              <a:t>, J. (2019). Emotions in storybooks: A comparison of storybooks that represent ethnic and racial groups in the United States. </a:t>
            </a:r>
            <a:r>
              <a:rPr lang="en-US" sz="1600" i="1" kern="1200" baseline="0">
                <a:solidFill>
                  <a:srgbClr val="1C252D"/>
                </a:solidFill>
                <a:effectLst/>
                <a:latin typeface="+mn-lt"/>
                <a:ea typeface="+mn-ea"/>
                <a:cs typeface="Arial" panose="020B0604020202020204" pitchFamily="34" charset="0"/>
              </a:rPr>
              <a:t>Psychology of Popular Media Culture, 8</a:t>
            </a:r>
            <a:r>
              <a:rPr lang="en-US" sz="1600" i="0" kern="1200" baseline="0">
                <a:solidFill>
                  <a:srgbClr val="1C252D"/>
                </a:solidFill>
                <a:effectLst/>
                <a:latin typeface="+mn-lt"/>
                <a:ea typeface="+mn-ea"/>
                <a:cs typeface="Arial" panose="020B0604020202020204" pitchFamily="34" charset="0"/>
              </a:rPr>
              <a:t>(3), 207–217. </a:t>
            </a:r>
            <a:r>
              <a:rPr lang="en-US" sz="1600" i="0" u="sng" kern="1200" baseline="0">
                <a:solidFill>
                  <a:srgbClr val="1C252D"/>
                </a:solidFill>
                <a:effectLst/>
                <a:latin typeface="+mn-lt"/>
                <a:ea typeface="+mn-ea"/>
                <a:cs typeface="Arial" panose="020B0604020202020204" pitchFamily="34" charset="0"/>
              </a:rPr>
              <a:t>https://doi.org/10.1037/ppm0000185</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Jackson, L. M. (2019). </a:t>
            </a:r>
            <a:r>
              <a:rPr lang="en-US" sz="1600" i="1" kern="1200" baseline="0">
                <a:solidFill>
                  <a:srgbClr val="1C252D"/>
                </a:solidFill>
                <a:effectLst/>
                <a:latin typeface="+mn-lt"/>
                <a:ea typeface="+mn-ea"/>
                <a:cs typeface="Arial" panose="020B0604020202020204" pitchFamily="34" charset="0"/>
              </a:rPr>
              <a:t>The psychology of prejudice: From attitudes to social action</a:t>
            </a:r>
            <a:r>
              <a:rPr lang="en-US" sz="1600" i="0" kern="1200" baseline="0">
                <a:solidFill>
                  <a:srgbClr val="1C252D"/>
                </a:solidFill>
                <a:effectLst/>
                <a:latin typeface="+mn-lt"/>
                <a:ea typeface="+mn-ea"/>
                <a:cs typeface="Arial" panose="020B0604020202020204" pitchFamily="34" charset="0"/>
              </a:rPr>
              <a:t> (2nd ed.). American Psychological Association. </a:t>
            </a:r>
            <a:r>
              <a:rPr lang="en-US" sz="1600" i="0" u="sng" kern="1200" baseline="0">
                <a:solidFill>
                  <a:srgbClr val="1C252D"/>
                </a:solidFill>
                <a:effectLst/>
                <a:latin typeface="+mn-lt"/>
                <a:ea typeface="+mn-ea"/>
                <a:cs typeface="Arial" panose="020B0604020202020204" pitchFamily="34" charset="0"/>
              </a:rPr>
              <a:t>https://doi.org/10.1037/0000168-000</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National Cancer Institute. (2019). </a:t>
            </a:r>
            <a:r>
              <a:rPr lang="en-US" sz="1600" i="1" kern="1200" baseline="0">
                <a:solidFill>
                  <a:srgbClr val="1C252D"/>
                </a:solidFill>
                <a:effectLst/>
                <a:latin typeface="+mn-lt"/>
                <a:ea typeface="+mn-ea"/>
                <a:cs typeface="Arial" panose="020B0604020202020204" pitchFamily="34" charset="0"/>
              </a:rPr>
              <a:t>Taking time: Support for people with cancer</a:t>
            </a:r>
            <a:r>
              <a:rPr lang="en-US" sz="1600" i="0" kern="1200" baseline="0">
                <a:solidFill>
                  <a:srgbClr val="1C252D"/>
                </a:solidFill>
                <a:effectLst/>
                <a:latin typeface="+mn-lt"/>
                <a:ea typeface="+mn-ea"/>
                <a:cs typeface="Arial" panose="020B0604020202020204" pitchFamily="34" charset="0"/>
              </a:rPr>
              <a:t> (NIH Publication No. 18-2059). U.S. Department of Health and Human Services, National Institutes of Health. </a:t>
            </a:r>
            <a:r>
              <a:rPr lang="en-US" sz="1600" i="0" u="sng" kern="1200" baseline="0">
                <a:solidFill>
                  <a:srgbClr val="1C252D"/>
                </a:solidFill>
                <a:effectLst/>
                <a:latin typeface="+mn-lt"/>
                <a:ea typeface="+mn-ea"/>
                <a:cs typeface="Arial" panose="020B0604020202020204" pitchFamily="34" charset="0"/>
              </a:rPr>
              <a:t>https://www.cancer.gov/publications/patient-education/takingtime.pdf</a:t>
            </a:r>
            <a:endParaRPr lang="en-US" sz="1600" i="0" kern="1200" baseline="0">
              <a:solidFill>
                <a:srgbClr val="1C252D"/>
              </a:solidFill>
              <a:effectLst/>
              <a:latin typeface="+mn-lt"/>
              <a:ea typeface="+mn-ea"/>
              <a:cs typeface="Arial" panose="020B0604020202020204" pitchFamily="34" charset="0"/>
            </a:endParaRPr>
          </a:p>
          <a:p>
            <a:r>
              <a:rPr lang="en-US" sz="1600" i="0" kern="1200" baseline="0" err="1">
                <a:solidFill>
                  <a:srgbClr val="1C252D"/>
                </a:solidFill>
                <a:effectLst/>
                <a:latin typeface="+mn-lt"/>
                <a:ea typeface="+mn-ea"/>
                <a:cs typeface="Arial" panose="020B0604020202020204" pitchFamily="34" charset="0"/>
              </a:rPr>
              <a:t>Stuster</a:t>
            </a:r>
            <a:r>
              <a:rPr lang="en-US" sz="1600" i="0" kern="1200" baseline="0">
                <a:solidFill>
                  <a:srgbClr val="1C252D"/>
                </a:solidFill>
                <a:effectLst/>
                <a:latin typeface="+mn-lt"/>
                <a:ea typeface="+mn-ea"/>
                <a:cs typeface="Arial" panose="020B0604020202020204" pitchFamily="34" charset="0"/>
              </a:rPr>
              <a:t>, J., Adolf, J., Byrne, V., &amp; Greene, M. (2018). </a:t>
            </a:r>
            <a:r>
              <a:rPr lang="en-US" sz="1600" i="1" kern="1200" baseline="0">
                <a:solidFill>
                  <a:srgbClr val="1C252D"/>
                </a:solidFill>
                <a:effectLst/>
                <a:latin typeface="+mn-lt"/>
                <a:ea typeface="+mn-ea"/>
                <a:cs typeface="Arial" panose="020B0604020202020204" pitchFamily="34" charset="0"/>
              </a:rPr>
              <a:t>Human exploration of Mars: Preliminary lists of crew tasks</a:t>
            </a:r>
            <a:r>
              <a:rPr lang="en-US" sz="1600" i="0" kern="1200" baseline="0">
                <a:solidFill>
                  <a:srgbClr val="1C252D"/>
                </a:solidFill>
                <a:effectLst/>
                <a:latin typeface="+mn-lt"/>
                <a:ea typeface="+mn-ea"/>
                <a:cs typeface="Arial" panose="020B0604020202020204" pitchFamily="34" charset="0"/>
              </a:rPr>
              <a:t> (Report No. NASA/CR-2018-220043). National Aeronautics and Space Administration. </a:t>
            </a:r>
            <a:r>
              <a:rPr lang="en-US" sz="1600" i="0" u="sng" kern="1200" baseline="0">
                <a:solidFill>
                  <a:srgbClr val="1C252D"/>
                </a:solidFill>
                <a:effectLst/>
                <a:latin typeface="+mn-lt"/>
                <a:ea typeface="+mn-ea"/>
                <a:cs typeface="Arial" panose="020B0604020202020204" pitchFamily="34" charset="0"/>
              </a:rPr>
              <a:t>https://ntrs.nasa.gov/archive/nasa/casi.ntrs.nasa.gov/20190001401.pdf</a:t>
            </a:r>
            <a:endParaRPr lang="en-US"/>
          </a:p>
        </p:txBody>
      </p:sp>
      <p:sp>
        <p:nvSpPr>
          <p:cNvPr id="14" name="Slide Number Placeholder 13">
            <a:extLst>
              <a:ext uri="{FF2B5EF4-FFF2-40B4-BE49-F238E27FC236}">
                <a16:creationId xmlns:a16="http://schemas.microsoft.com/office/drawing/2014/main" id="{30D510DA-E99E-482D-AB62-DE84A8679D84}"/>
              </a:ext>
            </a:extLst>
          </p:cNvPr>
          <p:cNvSpPr>
            <a:spLocks noGrp="1"/>
          </p:cNvSpPr>
          <p:nvPr>
            <p:ph type="sldNum" sz="quarter" idx="14"/>
          </p:nvPr>
        </p:nvSpPr>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3006595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199" y="2105426"/>
            <a:ext cx="7040880" cy="779958"/>
          </a:xfrm>
        </p:spPr>
        <p:txBody>
          <a:bodyPr anchor="b">
            <a:normAutofit/>
          </a:bodyPr>
          <a:lstStyle>
            <a:lvl1pPr algn="l">
              <a:lnSpc>
                <a:spcPct val="125000"/>
              </a:lnSpc>
              <a:defRPr sz="2400" b="1" cap="all" baseline="0">
                <a:solidFill>
                  <a:schemeClr val="accent1"/>
                </a:solidFill>
                <a:latin typeface="+mj-lt"/>
                <a:ea typeface="Tahoma" panose="020B0604030504040204" pitchFamily="34" charset="0"/>
                <a:cs typeface="Arial" panose="020B0604020202020204" pitchFamily="34" charset="0"/>
              </a:defRPr>
            </a:lvl1pPr>
          </a:lstStyle>
          <a:p>
            <a:r>
              <a:rPr lang="en-US"/>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8" y="3356915"/>
            <a:ext cx="7040880" cy="1904895"/>
          </a:xfrm>
          <a:prstGeom prst="rect">
            <a:avLst/>
          </a:prstGeom>
        </p:spPr>
        <p:txBody>
          <a:bodyPr>
            <a:normAutofit/>
          </a:bodyPr>
          <a:lstStyle>
            <a:lvl1pPr marL="0" indent="0" algn="l">
              <a:lnSpc>
                <a:spcPct val="10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Presenter’s Job Title</a:t>
            </a:r>
            <a:br>
              <a:rPr lang="en-US"/>
            </a:br>
            <a:r>
              <a:rPr lang="en-US"/>
              <a:t>+1.202.403.XXXX</a:t>
            </a:r>
            <a:br>
              <a:rPr lang="en-US"/>
            </a:br>
            <a:r>
              <a:rPr lang="en-US"/>
              <a:t>email.address@air.org or internal.group.email@air.org</a:t>
            </a:r>
          </a:p>
        </p:txBody>
      </p:sp>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algn="l"/>
            <a:r>
              <a:rPr lang="en-US" sz="1200" b="0" i="0" spc="200">
                <a:solidFill>
                  <a:schemeClr val="accent1"/>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17168" y="6487051"/>
            <a:ext cx="617157" cy="142540"/>
          </a:xfrm>
          <a:prstGeom prst="rect">
            <a:avLst/>
          </a:prstGeo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a:t>XXXXX_MO/YR</a:t>
            </a:r>
          </a:p>
        </p:txBody>
      </p:sp>
      <p:pic>
        <p:nvPicPr>
          <p:cNvPr id="11" name="Picture 10" descr="Logo of American Institutes for Research. Advancing Evidence. Improving Lives.">
            <a:extLst>
              <a:ext uri="{FF2B5EF4-FFF2-40B4-BE49-F238E27FC236}">
                <a16:creationId xmlns:a16="http://schemas.microsoft.com/office/drawing/2014/main" id="{074E58EB-C315-4D95-8BB2-EFA74AF79189}"/>
              </a:ext>
            </a:extLst>
          </p:cNvPr>
          <p:cNvPicPr>
            <a:picLocks noChangeAspect="1"/>
          </p:cNvPicPr>
          <p:nvPr userDrawn="1"/>
        </p:nvPicPr>
        <p:blipFill>
          <a:blip r:embed="rId3"/>
          <a:srcRect/>
          <a:stretch/>
        </p:blipFill>
        <p:spPr>
          <a:xfrm>
            <a:off x="9527616" y="549514"/>
            <a:ext cx="1807425" cy="934474"/>
          </a:xfrm>
          <a:prstGeom prst="rect">
            <a:avLst/>
          </a:prstGeom>
        </p:spPr>
      </p:pic>
      <p:sp>
        <p:nvSpPr>
          <p:cNvPr id="16" name="Content Placeholder 3">
            <a:extLst>
              <a:ext uri="{FF2B5EF4-FFF2-40B4-BE49-F238E27FC236}">
                <a16:creationId xmlns:a16="http://schemas.microsoft.com/office/drawing/2014/main" id="{243DD912-1A82-460B-BFE3-A50E77FCB9B3}"/>
              </a:ext>
            </a:extLst>
          </p:cNvPr>
          <p:cNvSpPr>
            <a:spLocks noGrp="1"/>
          </p:cNvSpPr>
          <p:nvPr>
            <p:ph sz="quarter" idx="15" hasCustomPrompt="1"/>
          </p:nvPr>
        </p:nvSpPr>
        <p:spPr>
          <a:xfrm>
            <a:off x="457199" y="1691640"/>
            <a:ext cx="8229600" cy="356251"/>
          </a:xfrm>
        </p:spPr>
        <p:txBody>
          <a:bodyPr>
            <a:noAutofit/>
          </a:bodyPr>
          <a:lstStyle>
            <a:lvl1pPr marL="0" indent="0">
              <a:buNone/>
              <a:defRPr sz="2000" b="1" cap="all" baseline="0">
                <a:solidFill>
                  <a:schemeClr val="tx2"/>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a:t>AIR Internal Group Name: Subgroup OR SERVICE LINE OR GRANT NAME</a:t>
            </a:r>
          </a:p>
        </p:txBody>
      </p:sp>
      <p:sp>
        <p:nvSpPr>
          <p:cNvPr id="4" name="Text Placeholder 4">
            <a:extLst>
              <a:ext uri="{FF2B5EF4-FFF2-40B4-BE49-F238E27FC236}">
                <a16:creationId xmlns:a16="http://schemas.microsoft.com/office/drawing/2014/main" id="{45929C92-7EF6-6373-6309-04AC5F7CC4D3}"/>
              </a:ext>
            </a:extLst>
          </p:cNvPr>
          <p:cNvSpPr>
            <a:spLocks noGrp="1"/>
          </p:cNvSpPr>
          <p:nvPr>
            <p:ph type="body" sz="quarter" idx="16" hasCustomPrompt="1"/>
          </p:nvPr>
        </p:nvSpPr>
        <p:spPr>
          <a:xfrm>
            <a:off x="457198" y="6132980"/>
            <a:ext cx="7678059" cy="496611"/>
          </a:xfrm>
          <a:prstGeom prst="rect">
            <a:avLst/>
          </a:prstGeom>
        </p:spPr>
        <p:txBody>
          <a:bodyPr wrap="square" lIns="0" tIns="0" rIns="0" bIns="0" anchor="b" anchorCtr="0">
            <a:spAutoFit/>
          </a:bodyPr>
          <a:lstStyle>
            <a:lvl1pPr marL="0" indent="0" algn="l">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r>
              <a:rPr lang="en-US" sz="700">
                <a:solidFill>
                  <a:schemeClr val="accent1"/>
                </a:solidFill>
              </a:rPr>
              <a:t>Notice of Trademark: “American Institutes for Research” and “AIR” are registered trademarks. All other brand, product, or company names are trademarks or registered trademarks of their respective owners.</a:t>
            </a:r>
          </a:p>
          <a:p>
            <a:r>
              <a:rPr lang="en-US" sz="700">
                <a:solidFill>
                  <a:schemeClr val="accent1"/>
                </a:solidFill>
              </a:rPr>
              <a:t>Copyright © 20XX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endParaRPr lang="en-US"/>
          </a:p>
        </p:txBody>
      </p:sp>
    </p:spTree>
    <p:extLst>
      <p:ext uri="{BB962C8B-B14F-4D97-AF65-F5344CB8AC3E}">
        <p14:creationId xmlns:p14="http://schemas.microsoft.com/office/powerpoint/2010/main" val="2610889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24DB3962-6DDF-46CC-B06D-2FE2C6184EC7}"/>
              </a:ext>
            </a:extLst>
          </p:cNvPr>
          <p:cNvSpPr>
            <a:spLocks noGrp="1"/>
          </p:cNvSpPr>
          <p:nvPr>
            <p:ph type="sldNum" sz="quarter" idx="15"/>
          </p:nvPr>
        </p:nvSpPr>
        <p:spPr/>
        <p:txBody>
          <a:bodyPr/>
          <a:lstStyle/>
          <a:p>
            <a:fld id="{84F0FF21-14DC-4A74-87A6-0800A765C74C}" type="slidenum">
              <a:rPr lang="en-US" smtClean="0"/>
              <a:t>‹#›</a:t>
            </a:fld>
            <a:endParaRPr lang="en-US"/>
          </a:p>
        </p:txBody>
      </p:sp>
    </p:spTree>
    <p:extLst>
      <p:ext uri="{BB962C8B-B14F-4D97-AF65-F5344CB8AC3E}">
        <p14:creationId xmlns:p14="http://schemas.microsoft.com/office/powerpoint/2010/main" val="564950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x Boxes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9375648"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39071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EF50-FAAD-01B9-A515-347FC18140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35728-8E16-42D9-6547-8820442EDA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BF31E1-7782-B9AF-CCF4-2CCB422B9F75}"/>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5" name="Footer Placeholder 4">
            <a:extLst>
              <a:ext uri="{FF2B5EF4-FFF2-40B4-BE49-F238E27FC236}">
                <a16:creationId xmlns:a16="http://schemas.microsoft.com/office/drawing/2014/main" id="{7F2BB256-6CFB-7567-62FC-8FEF904FC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4BFD2-5B9E-D90E-64F1-1150FC56929C}"/>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415965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25FD-8528-90A7-3CF2-C43E905EE4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E56BD-42B3-6B98-7F90-FDFAB74BC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55DD0-213C-5BED-3258-21FE4AB74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A0A58E-5FFE-D7B0-F322-53BB3BB0178B}"/>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6" name="Footer Placeholder 5">
            <a:extLst>
              <a:ext uri="{FF2B5EF4-FFF2-40B4-BE49-F238E27FC236}">
                <a16:creationId xmlns:a16="http://schemas.microsoft.com/office/drawing/2014/main" id="{C40C5B04-EC90-7AFD-CB6E-4CDE0126B0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36FE4-DE1E-4A6E-903D-A0DBFE96AA94}"/>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331270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132A-6B19-9E23-E31F-ABB2A9867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DD82E-44BB-2A20-5F4C-2D45917DE8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D8813-9DA8-D91C-398C-684787893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86D32-66DB-CEF3-792F-39D7FC50B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E2BD8F-F53B-A0FB-0B20-C74FC7314C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7A0E96-4563-B4A7-1B10-5A7D2F745693}"/>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8" name="Footer Placeholder 7">
            <a:extLst>
              <a:ext uri="{FF2B5EF4-FFF2-40B4-BE49-F238E27FC236}">
                <a16:creationId xmlns:a16="http://schemas.microsoft.com/office/drawing/2014/main" id="{AF82FDCF-6F7D-85F5-0061-886D75A3FC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69FE0D-5C20-50A4-675C-925E22D85804}"/>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361254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AEC7-3B23-2DB1-38C8-C272DB6565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D4F599-4E42-6B40-B170-2BF1340D5799}"/>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4" name="Footer Placeholder 3">
            <a:extLst>
              <a:ext uri="{FF2B5EF4-FFF2-40B4-BE49-F238E27FC236}">
                <a16:creationId xmlns:a16="http://schemas.microsoft.com/office/drawing/2014/main" id="{E2F027F2-0910-E043-6174-1F3126579F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580B52-D681-14C6-5DE1-94B7F58EEC92}"/>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325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4DC71-EC36-3AB9-07E2-2436C688E018}"/>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3" name="Footer Placeholder 2">
            <a:extLst>
              <a:ext uri="{FF2B5EF4-FFF2-40B4-BE49-F238E27FC236}">
                <a16:creationId xmlns:a16="http://schemas.microsoft.com/office/drawing/2014/main" id="{D0C179F1-03DF-3D9D-F439-BC0CCAEED4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B8C5D-A8B3-7708-1861-CCC7BCB64332}"/>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3518158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B8A3-89EA-2EFE-9DED-FC9C9CB176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FBE1E-877B-F772-6ADB-A982733F5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BBF3AA-3E1E-DD7F-0436-92E6135EE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66C40-C169-5867-8D5C-6F9A7AE1B6DC}"/>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6" name="Footer Placeholder 5">
            <a:extLst>
              <a:ext uri="{FF2B5EF4-FFF2-40B4-BE49-F238E27FC236}">
                <a16:creationId xmlns:a16="http://schemas.microsoft.com/office/drawing/2014/main" id="{781AA74A-CBE7-014A-5665-B6CA4CE9C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D755B-DA52-9B90-C628-BE50D5A4D98F}"/>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1165497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FE0F-2A6E-82E9-60BF-CC64CC064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C78DE7-BEA3-5486-8669-EADD932DB7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5E7B15-551F-07FE-62F0-3829C6BD0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BD174-72A1-C1C2-3395-6A80B477F759}"/>
              </a:ext>
            </a:extLst>
          </p:cNvPr>
          <p:cNvSpPr>
            <a:spLocks noGrp="1"/>
          </p:cNvSpPr>
          <p:nvPr>
            <p:ph type="dt" sz="half" idx="10"/>
          </p:nvPr>
        </p:nvSpPr>
        <p:spPr/>
        <p:txBody>
          <a:bodyPr/>
          <a:lstStyle/>
          <a:p>
            <a:fld id="{CD84954B-5BE8-4C12-A5FE-AEB42FDBECA6}" type="datetimeFigureOut">
              <a:rPr lang="en-US" smtClean="0"/>
              <a:t>3/4/2024</a:t>
            </a:fld>
            <a:endParaRPr lang="en-US"/>
          </a:p>
        </p:txBody>
      </p:sp>
      <p:sp>
        <p:nvSpPr>
          <p:cNvPr id="6" name="Footer Placeholder 5">
            <a:extLst>
              <a:ext uri="{FF2B5EF4-FFF2-40B4-BE49-F238E27FC236}">
                <a16:creationId xmlns:a16="http://schemas.microsoft.com/office/drawing/2014/main" id="{EB1006D2-BB4F-51E9-DF31-58E9C3368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0BB4-709E-0C89-C855-26DD68E1F87D}"/>
              </a:ext>
            </a:extLst>
          </p:cNvPr>
          <p:cNvSpPr>
            <a:spLocks noGrp="1"/>
          </p:cNvSpPr>
          <p:nvPr>
            <p:ph type="sldNum" sz="quarter" idx="12"/>
          </p:nvPr>
        </p:nvSpPr>
        <p:spPr/>
        <p:txBody>
          <a:bodyPr/>
          <a:lstStyle/>
          <a:p>
            <a:fld id="{690BAEDA-D5AA-4F15-B728-48FD2AB5F63D}" type="slidenum">
              <a:rPr lang="en-US" smtClean="0"/>
              <a:t>‹#›</a:t>
            </a:fld>
            <a:endParaRPr lang="en-US"/>
          </a:p>
        </p:txBody>
      </p:sp>
    </p:spTree>
    <p:extLst>
      <p:ext uri="{BB962C8B-B14F-4D97-AF65-F5344CB8AC3E}">
        <p14:creationId xmlns:p14="http://schemas.microsoft.com/office/powerpoint/2010/main" val="882567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B3F74C-8F14-EAF2-2A79-9B041EA40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1E916C-A1D0-8ECD-39F1-1FAF4439E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46236-62E7-BC73-9D57-2EF3B30538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4954B-5BE8-4C12-A5FE-AEB42FDBECA6}" type="datetimeFigureOut">
              <a:rPr lang="en-US" smtClean="0"/>
              <a:t>3/4/2024</a:t>
            </a:fld>
            <a:endParaRPr lang="en-US"/>
          </a:p>
        </p:txBody>
      </p:sp>
      <p:sp>
        <p:nvSpPr>
          <p:cNvPr id="5" name="Footer Placeholder 4">
            <a:extLst>
              <a:ext uri="{FF2B5EF4-FFF2-40B4-BE49-F238E27FC236}">
                <a16:creationId xmlns:a16="http://schemas.microsoft.com/office/drawing/2014/main" id="{6716A061-A50B-E78D-0DDC-1C9FA7F342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958022-7DD2-A0B6-B5EB-5D163CFCE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BAEDA-D5AA-4F15-B728-48FD2AB5F63D}" type="slidenum">
              <a:rPr lang="en-US" smtClean="0"/>
              <a:t>‹#›</a:t>
            </a:fld>
            <a:endParaRPr lang="en-US"/>
          </a:p>
        </p:txBody>
      </p:sp>
    </p:spTree>
    <p:extLst>
      <p:ext uri="{BB962C8B-B14F-4D97-AF65-F5344CB8AC3E}">
        <p14:creationId xmlns:p14="http://schemas.microsoft.com/office/powerpoint/2010/main" val="1830320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FD334E2-BED8-4844-BD7B-CD08C471A8F0}"/>
              </a:ext>
            </a:extLst>
          </p:cNvPr>
          <p:cNvGrpSpPr/>
          <p:nvPr/>
        </p:nvGrpSpPr>
        <p:grpSpPr>
          <a:xfrm>
            <a:off x="0" y="1"/>
            <a:ext cx="12192000" cy="6858000"/>
            <a:chOff x="0" y="1"/>
            <a:chExt cx="12192000" cy="6858000"/>
          </a:xfrm>
        </p:grpSpPr>
        <p:sp>
          <p:nvSpPr>
            <p:cNvPr id="5" name="Rectangle 4">
              <a:extLst>
                <a:ext uri="{FF2B5EF4-FFF2-40B4-BE49-F238E27FC236}">
                  <a16:creationId xmlns:a16="http://schemas.microsoft.com/office/drawing/2014/main" id="{1271D3AB-963D-4B9F-A1D2-F22F4D22691F}"/>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 name="Group 9">
              <a:extLst>
                <a:ext uri="{FF2B5EF4-FFF2-40B4-BE49-F238E27FC236}">
                  <a16:creationId xmlns:a16="http://schemas.microsoft.com/office/drawing/2014/main" id="{747E9ABE-7EAB-447D-9C2F-807AEC395B74}"/>
                </a:ext>
              </a:extLst>
            </p:cNvPr>
            <p:cNvGrpSpPr/>
            <p:nvPr/>
          </p:nvGrpSpPr>
          <p:grpSpPr>
            <a:xfrm>
              <a:off x="7143750" y="4527550"/>
              <a:ext cx="5048250" cy="2330450"/>
              <a:chOff x="7143750" y="4527550"/>
              <a:chExt cx="5048250" cy="2330450"/>
            </a:xfrm>
          </p:grpSpPr>
          <p:sp>
            <p:nvSpPr>
              <p:cNvPr id="9" name="Rectangle 8">
                <a:extLst>
                  <a:ext uri="{FF2B5EF4-FFF2-40B4-BE49-F238E27FC236}">
                    <a16:creationId xmlns:a16="http://schemas.microsoft.com/office/drawing/2014/main" id="{C00AADFE-9F12-4EB7-B4E6-A0C8FB51794F}"/>
                  </a:ext>
                </a:extLst>
              </p:cNvPr>
              <p:cNvSpPr/>
              <p:nvPr/>
            </p:nvSpPr>
            <p:spPr>
              <a:xfrm>
                <a:off x="7143750" y="4527550"/>
                <a:ext cx="5048250" cy="233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CFF1F0D-4B54-4D4A-A45D-53EEFF535232}"/>
                  </a:ext>
                </a:extLst>
              </p:cNvPr>
              <p:cNvPicPr>
                <a:picLocks noChangeAspect="1"/>
              </p:cNvPicPr>
              <p:nvPr/>
            </p:nvPicPr>
            <p:blipFill rotWithShape="1">
              <a:blip r:embed="rId20">
                <a:clrChange>
                  <a:clrFrom>
                    <a:srgbClr val="FFFFFF"/>
                  </a:clrFrom>
                  <a:clrTo>
                    <a:srgbClr val="FFFFFF">
                      <a:alpha val="0"/>
                    </a:srgbClr>
                  </a:clrTo>
                </a:clrChange>
                <a:alphaModFix/>
              </a:blip>
              <a:srcRect l="60323" r="12490" b="15492"/>
              <a:stretch/>
            </p:blipFill>
            <p:spPr>
              <a:xfrm rot="5400000">
                <a:off x="8649979" y="3315979"/>
                <a:ext cx="2122429" cy="49616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CDC8776-DE06-42BA-A45D-2F4469899ED8}"/>
                  </a:ext>
                </a:extLst>
              </p:cNvPr>
              <p:cNvPicPr>
                <a:picLocks noChangeAspect="1"/>
              </p:cNvPicPr>
              <p:nvPr/>
            </p:nvPicPr>
            <p:blipFill>
              <a:blip r:embed="rId21"/>
              <a:stretch>
                <a:fillRect/>
              </a:stretch>
            </p:blipFill>
            <p:spPr>
              <a:xfrm>
                <a:off x="10279380" y="6309359"/>
                <a:ext cx="1571626" cy="502920"/>
              </a:xfrm>
              <a:prstGeom prst="rect">
                <a:avLst/>
              </a:prstGeom>
            </p:spPr>
          </p:pic>
        </p:grpSp>
      </p:grpSp>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p:nvCxnSpPr>
        <p:spPr>
          <a:xfrm>
            <a:off x="463427"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09504DDD-16CC-4C60-A385-2BECCC3D001D}"/>
              </a:ext>
            </a:extLst>
          </p:cNvPr>
          <p:cNvSpPr>
            <a:spLocks noGrp="1"/>
          </p:cNvSpPr>
          <p:nvPr>
            <p:ph type="sldNum" sz="quarter" idx="4"/>
          </p:nvPr>
        </p:nvSpPr>
        <p:spPr>
          <a:xfrm>
            <a:off x="457203" y="6422601"/>
            <a:ext cx="243015" cy="246221"/>
          </a:xfrm>
          <a:prstGeom prst="rect">
            <a:avLst/>
          </a:prstGeom>
        </p:spPr>
        <p:txBody>
          <a:bodyPr vert="horz" wrap="none" lIns="0" tIns="45720" rIns="0" bIns="45720" rtlCol="0" anchor="ctr">
            <a:noAutofit/>
          </a:bodyPr>
          <a:lstStyle>
            <a:lvl1pPr algn="r">
              <a:defRPr sz="1000">
                <a:solidFill>
                  <a:schemeClr val="accent1"/>
                </a:solidFill>
              </a:defRPr>
            </a:lvl1pPr>
          </a:lstStyle>
          <a:p>
            <a:fld id="{7E1341B0-7904-4148-9082-6535FE1E4D20}" type="slidenum">
              <a:rPr lang="en-US" smtClean="0"/>
              <a:pPr/>
              <a:t>‹#›</a:t>
            </a:fld>
            <a:endParaRPr lang="en-US"/>
          </a:p>
        </p:txBody>
      </p:sp>
      <p:sp>
        <p:nvSpPr>
          <p:cNvPr id="12" name="AIR.org">
            <a:extLst>
              <a:ext uri="{FF2B5EF4-FFF2-40B4-BE49-F238E27FC236}">
                <a16:creationId xmlns:a16="http://schemas.microsoft.com/office/drawing/2014/main" id="{3F980F66-2324-4048-861D-BF4171723851}"/>
              </a:ext>
            </a:extLst>
          </p:cNvPr>
          <p:cNvSpPr txBox="1"/>
          <p:nvPr/>
        </p:nvSpPr>
        <p:spPr>
          <a:xfrm>
            <a:off x="787400" y="6330823"/>
            <a:ext cx="2413000" cy="429768"/>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1000" baseline="0">
                <a:solidFill>
                  <a:schemeClr val="accent1"/>
                </a:solidFill>
              </a:rPr>
              <a:t>| AIR.ORG</a:t>
            </a:r>
          </a:p>
        </p:txBody>
      </p:sp>
    </p:spTree>
    <p:extLst>
      <p:ext uri="{BB962C8B-B14F-4D97-AF65-F5344CB8AC3E}">
        <p14:creationId xmlns:p14="http://schemas.microsoft.com/office/powerpoint/2010/main" val="854031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234_14F7050B.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109_112D208B.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84E8-7C12-9310-B86B-82EFB76CB768}"/>
              </a:ext>
            </a:extLst>
          </p:cNvPr>
          <p:cNvSpPr>
            <a:spLocks noGrp="1"/>
          </p:cNvSpPr>
          <p:nvPr>
            <p:ph type="ctrTitle"/>
          </p:nvPr>
        </p:nvSpPr>
        <p:spPr>
          <a:xfrm>
            <a:off x="1370176" y="1541107"/>
            <a:ext cx="9144000" cy="2387600"/>
          </a:xfrm>
        </p:spPr>
        <p:txBody>
          <a:bodyPr>
            <a:noAutofit/>
          </a:bodyPr>
          <a:lstStyle/>
          <a:p>
            <a:r>
              <a:rPr lang="en-US" sz="4400" b="0" i="0" dirty="0">
                <a:solidFill>
                  <a:srgbClr val="333333"/>
                </a:solidFill>
                <a:effectLst/>
                <a:latin typeface="Arial" panose="020B0604020202020204" pitchFamily="34" charset="0"/>
              </a:rPr>
              <a:t>Legislative Briefing on the Assessment of Delaware Public School Funding by the American Institutes of Research</a:t>
            </a:r>
            <a:endParaRPr lang="en-US" sz="4400" dirty="0"/>
          </a:p>
        </p:txBody>
      </p:sp>
      <p:sp>
        <p:nvSpPr>
          <p:cNvPr id="3" name="Subtitle 2">
            <a:extLst>
              <a:ext uri="{FF2B5EF4-FFF2-40B4-BE49-F238E27FC236}">
                <a16:creationId xmlns:a16="http://schemas.microsoft.com/office/drawing/2014/main" id="{9FC60F5A-7927-E490-C254-AAE39B8D512A}"/>
              </a:ext>
            </a:extLst>
          </p:cNvPr>
          <p:cNvSpPr>
            <a:spLocks noGrp="1"/>
          </p:cNvSpPr>
          <p:nvPr>
            <p:ph type="subTitle" idx="1"/>
          </p:nvPr>
        </p:nvSpPr>
        <p:spPr>
          <a:xfrm>
            <a:off x="1524000" y="4490801"/>
            <a:ext cx="9144000" cy="1655762"/>
          </a:xfrm>
        </p:spPr>
        <p:txBody>
          <a:bodyPr/>
          <a:lstStyle/>
          <a:p>
            <a:r>
              <a:rPr lang="en-US" dirty="0"/>
              <a:t>March 7, 2024</a:t>
            </a:r>
          </a:p>
        </p:txBody>
      </p:sp>
    </p:spTree>
    <p:extLst>
      <p:ext uri="{BB962C8B-B14F-4D97-AF65-F5344CB8AC3E}">
        <p14:creationId xmlns:p14="http://schemas.microsoft.com/office/powerpoint/2010/main" val="198074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8A68-7180-270F-4C57-776886BC538A}"/>
              </a:ext>
            </a:extLst>
          </p:cNvPr>
          <p:cNvSpPr>
            <a:spLocks noGrp="1"/>
          </p:cNvSpPr>
          <p:nvPr>
            <p:ph type="title"/>
          </p:nvPr>
        </p:nvSpPr>
        <p:spPr>
          <a:xfrm>
            <a:off x="457203" y="189178"/>
            <a:ext cx="11274552" cy="498598"/>
          </a:xfrm>
        </p:spPr>
        <p:txBody>
          <a:bodyPr>
            <a:normAutofit fontScale="90000"/>
          </a:bodyPr>
          <a:lstStyle/>
          <a:p>
            <a:r>
              <a:rPr lang="en-US" dirty="0"/>
              <a:t>The amounts suggested by the two adequacy analyses are attainable. Several states already spend at rates higher than what was suggested by the analyses.</a:t>
            </a:r>
          </a:p>
        </p:txBody>
      </p:sp>
      <p:sp>
        <p:nvSpPr>
          <p:cNvPr id="5" name="Slide Number Placeholder 4">
            <a:extLst>
              <a:ext uri="{FF2B5EF4-FFF2-40B4-BE49-F238E27FC236}">
                <a16:creationId xmlns:a16="http://schemas.microsoft.com/office/drawing/2014/main" id="{34446F27-F08C-DAEC-6E51-E32234FBDF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pic>
        <p:nvPicPr>
          <p:cNvPr id="6" name="Graphic 61">
            <a:extLst>
              <a:ext uri="{FF2B5EF4-FFF2-40B4-BE49-F238E27FC236}">
                <a16:creationId xmlns:a16="http://schemas.microsoft.com/office/drawing/2014/main" id="{9AB09912-6EE8-2ED0-00F1-F2FFF3FB37D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404" r="2083"/>
          <a:stretch/>
        </p:blipFill>
        <p:spPr bwMode="auto">
          <a:xfrm>
            <a:off x="1553033" y="749434"/>
            <a:ext cx="8918752" cy="5745734"/>
          </a:xfrm>
          <a:prstGeom prst="rect">
            <a:avLst/>
          </a:prstGeom>
          <a:ln>
            <a:noFill/>
          </a:ln>
          <a:extLst>
            <a:ext uri="{53640926-AAD7-44D8-BBD7-CCE9431645EC}">
              <a14:shadowObscured xmlns:a14="http://schemas.microsoft.com/office/drawing/2010/main"/>
            </a:ext>
          </a:extLst>
        </p:spPr>
      </p:pic>
      <p:sp>
        <p:nvSpPr>
          <p:cNvPr id="3" name="Text Placeholder 4">
            <a:extLst>
              <a:ext uri="{FF2B5EF4-FFF2-40B4-BE49-F238E27FC236}">
                <a16:creationId xmlns:a16="http://schemas.microsoft.com/office/drawing/2014/main" id="{474C3320-A0EB-74B0-C748-F7F24939775B}"/>
              </a:ext>
            </a:extLst>
          </p:cNvPr>
          <p:cNvSpPr txBox="1">
            <a:spLocks/>
          </p:cNvSpPr>
          <p:nvPr/>
        </p:nvSpPr>
        <p:spPr>
          <a:xfrm>
            <a:off x="457203" y="6108559"/>
            <a:ext cx="9372600" cy="338328"/>
          </a:xfrm>
          <a:prstGeom prst="rect">
            <a:avLst/>
          </a:prstGeom>
        </p:spPr>
        <p:txBody>
          <a:bodyPr/>
          <a:lst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rPr>
              <a:t>Note:</a:t>
            </a:r>
            <a:r>
              <a:rPr kumimoji="0" lang="en-US" sz="1100" b="0" i="0" u="none" strike="noStrike" kern="1200" cap="none" spc="0" normalizeH="0" baseline="0" noProof="0">
                <a:ln>
                  <a:noFill/>
                </a:ln>
                <a:solidFill>
                  <a:srgbClr val="1C252D"/>
                </a:solidFill>
                <a:effectLst/>
                <a:uLnTx/>
                <a:uFillTx/>
                <a:latin typeface="Calibri"/>
                <a:ea typeface="+mn-ea"/>
                <a:cs typeface="Arial" panose="020B0604020202020204" pitchFamily="34" charset="0"/>
              </a:rPr>
              <a:t> Exhibit 78 in main report.</a:t>
            </a:r>
            <a:endPar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endParaRPr>
          </a:p>
        </p:txBody>
      </p:sp>
      <p:grpSp>
        <p:nvGrpSpPr>
          <p:cNvPr id="10" name="Group 9">
            <a:extLst>
              <a:ext uri="{FF2B5EF4-FFF2-40B4-BE49-F238E27FC236}">
                <a16:creationId xmlns:a16="http://schemas.microsoft.com/office/drawing/2014/main" id="{626FA8C9-D469-932C-339A-DC06EEBAA087}"/>
              </a:ext>
            </a:extLst>
          </p:cNvPr>
          <p:cNvGrpSpPr/>
          <p:nvPr/>
        </p:nvGrpSpPr>
        <p:grpSpPr>
          <a:xfrm>
            <a:off x="5839485" y="1692998"/>
            <a:ext cx="2018923" cy="525101"/>
            <a:chOff x="5839485" y="1692998"/>
            <a:chExt cx="2018923" cy="525101"/>
          </a:xfrm>
        </p:grpSpPr>
        <p:cxnSp>
          <p:nvCxnSpPr>
            <p:cNvPr id="7" name="Straight Arrow Connector 6">
              <a:extLst>
                <a:ext uri="{FF2B5EF4-FFF2-40B4-BE49-F238E27FC236}">
                  <a16:creationId xmlns:a16="http://schemas.microsoft.com/office/drawing/2014/main" id="{3F8419A1-2EE4-EC8B-D9AB-C808FF656CDE}"/>
                </a:ext>
              </a:extLst>
            </p:cNvPr>
            <p:cNvCxnSpPr>
              <a:cxnSpLocks/>
            </p:cNvCxnSpPr>
            <p:nvPr/>
          </p:nvCxnSpPr>
          <p:spPr>
            <a:xfrm>
              <a:off x="7550590" y="1955549"/>
              <a:ext cx="307818" cy="262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B88C0A-2729-B28D-5EE7-5C1B08AAB59F}"/>
                </a:ext>
              </a:extLst>
            </p:cNvPr>
            <p:cNvSpPr txBox="1"/>
            <p:nvPr/>
          </p:nvSpPr>
          <p:spPr>
            <a:xfrm>
              <a:off x="5839485" y="1692998"/>
              <a:ext cx="1711105" cy="369332"/>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Actual Spending</a:t>
              </a:r>
            </a:p>
          </p:txBody>
        </p:sp>
      </p:grpSp>
      <p:grpSp>
        <p:nvGrpSpPr>
          <p:cNvPr id="11" name="Group 10">
            <a:extLst>
              <a:ext uri="{FF2B5EF4-FFF2-40B4-BE49-F238E27FC236}">
                <a16:creationId xmlns:a16="http://schemas.microsoft.com/office/drawing/2014/main" id="{FC327DE9-38E4-7A7D-6FA0-770F79621AE9}"/>
              </a:ext>
            </a:extLst>
          </p:cNvPr>
          <p:cNvGrpSpPr/>
          <p:nvPr/>
        </p:nvGrpSpPr>
        <p:grpSpPr>
          <a:xfrm>
            <a:off x="6844419" y="1190405"/>
            <a:ext cx="2307125" cy="561315"/>
            <a:chOff x="5799079" y="1656784"/>
            <a:chExt cx="2059329" cy="561315"/>
          </a:xfrm>
        </p:grpSpPr>
        <p:cxnSp>
          <p:nvCxnSpPr>
            <p:cNvPr id="12" name="Straight Arrow Connector 11">
              <a:extLst>
                <a:ext uri="{FF2B5EF4-FFF2-40B4-BE49-F238E27FC236}">
                  <a16:creationId xmlns:a16="http://schemas.microsoft.com/office/drawing/2014/main" id="{EDEEDBA3-FCB9-962B-592A-E84C4199FE36}"/>
                </a:ext>
              </a:extLst>
            </p:cNvPr>
            <p:cNvCxnSpPr>
              <a:cxnSpLocks/>
            </p:cNvCxnSpPr>
            <p:nvPr/>
          </p:nvCxnSpPr>
          <p:spPr>
            <a:xfrm>
              <a:off x="7550590" y="1955549"/>
              <a:ext cx="307818" cy="262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9D5B02-0F33-19E3-8B39-4F0F6DC438DB}"/>
                </a:ext>
              </a:extLst>
            </p:cNvPr>
            <p:cNvSpPr txBox="1"/>
            <p:nvPr/>
          </p:nvSpPr>
          <p:spPr>
            <a:xfrm>
              <a:off x="5799079" y="1656784"/>
              <a:ext cx="1751511" cy="369332"/>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ECM-Based Target</a:t>
              </a:r>
            </a:p>
          </p:txBody>
        </p:sp>
      </p:grpSp>
      <p:grpSp>
        <p:nvGrpSpPr>
          <p:cNvPr id="14" name="Group 13">
            <a:extLst>
              <a:ext uri="{FF2B5EF4-FFF2-40B4-BE49-F238E27FC236}">
                <a16:creationId xmlns:a16="http://schemas.microsoft.com/office/drawing/2014/main" id="{31A63F7F-6BF2-92EF-CAFB-A0B89F7DAF85}"/>
              </a:ext>
            </a:extLst>
          </p:cNvPr>
          <p:cNvGrpSpPr/>
          <p:nvPr/>
        </p:nvGrpSpPr>
        <p:grpSpPr>
          <a:xfrm>
            <a:off x="7346250" y="709641"/>
            <a:ext cx="2341530" cy="665430"/>
            <a:chOff x="5799079" y="1656784"/>
            <a:chExt cx="2090039" cy="665430"/>
          </a:xfrm>
        </p:grpSpPr>
        <p:cxnSp>
          <p:nvCxnSpPr>
            <p:cNvPr id="15" name="Straight Arrow Connector 14">
              <a:extLst>
                <a:ext uri="{FF2B5EF4-FFF2-40B4-BE49-F238E27FC236}">
                  <a16:creationId xmlns:a16="http://schemas.microsoft.com/office/drawing/2014/main" id="{91CDFAD6-E6E1-9E84-BE5F-195D99BBBEF0}"/>
                </a:ext>
              </a:extLst>
            </p:cNvPr>
            <p:cNvCxnSpPr>
              <a:cxnSpLocks/>
            </p:cNvCxnSpPr>
            <p:nvPr/>
          </p:nvCxnSpPr>
          <p:spPr>
            <a:xfrm>
              <a:off x="7550590" y="1955549"/>
              <a:ext cx="338528" cy="366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02B435-8241-919A-C58E-1304F782302E}"/>
                </a:ext>
              </a:extLst>
            </p:cNvPr>
            <p:cNvSpPr txBox="1"/>
            <p:nvPr/>
          </p:nvSpPr>
          <p:spPr>
            <a:xfrm>
              <a:off x="5799079" y="1656784"/>
              <a:ext cx="1751511" cy="369332"/>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PJP-Based Target</a:t>
              </a:r>
            </a:p>
          </p:txBody>
        </p:sp>
      </p:grpSp>
    </p:spTree>
    <p:extLst>
      <p:ext uri="{BB962C8B-B14F-4D97-AF65-F5344CB8AC3E}">
        <p14:creationId xmlns:p14="http://schemas.microsoft.com/office/powerpoint/2010/main" val="413204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325035" cy="4498848"/>
          </a:xfrm>
        </p:spPr>
        <p:txBody>
          <a:bodyPr/>
          <a:lstStyle/>
          <a:p>
            <a:pPr marL="342900" indent="-342900">
              <a:buFont typeface="+mj-lt"/>
              <a:buAutoNum type="arabicPeriod"/>
            </a:pPr>
            <a:r>
              <a:rPr lang="en-US">
                <a:solidFill>
                  <a:schemeClr val="tx2">
                    <a:lumMod val="25000"/>
                    <a:lumOff val="75000"/>
                  </a:schemeClr>
                </a:solidFill>
              </a:rPr>
              <a:t>Increase investment in Delaware’s public education</a:t>
            </a:r>
          </a:p>
          <a:p>
            <a:pPr marL="342900" indent="-342900">
              <a:buFont typeface="+mj-lt"/>
              <a:buAutoNum type="arabicPeriod"/>
            </a:pPr>
            <a:r>
              <a:rPr lang="en-US"/>
              <a:t>Distribute more resources according to student need</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57223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5DAB-AEC6-EED9-BCF0-CAA287E3A797}"/>
              </a:ext>
            </a:extLst>
          </p:cNvPr>
          <p:cNvSpPr>
            <a:spLocks noGrp="1"/>
          </p:cNvSpPr>
          <p:nvPr>
            <p:ph type="title"/>
          </p:nvPr>
        </p:nvSpPr>
        <p:spPr>
          <a:xfrm>
            <a:off x="458724" y="494718"/>
            <a:ext cx="11274552" cy="498598"/>
          </a:xfrm>
        </p:spPr>
        <p:txBody>
          <a:bodyPr/>
          <a:lstStyle/>
          <a:p>
            <a:r>
              <a:rPr lang="en-US"/>
              <a:t>Student outcomes are systematically lower in schools with higher percentages of low-income students</a:t>
            </a:r>
          </a:p>
        </p:txBody>
      </p:sp>
      <p:sp>
        <p:nvSpPr>
          <p:cNvPr id="5" name="Slide Number Placeholder 4">
            <a:extLst>
              <a:ext uri="{FF2B5EF4-FFF2-40B4-BE49-F238E27FC236}">
                <a16:creationId xmlns:a16="http://schemas.microsoft.com/office/drawing/2014/main" id="{36BC909D-F975-A0BB-11DD-4EF795E8B1B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pic>
        <p:nvPicPr>
          <p:cNvPr id="6" name="Graphic 7">
            <a:extLst>
              <a:ext uri="{FF2B5EF4-FFF2-40B4-BE49-F238E27FC236}">
                <a16:creationId xmlns:a16="http://schemas.microsoft.com/office/drawing/2014/main" id="{E977DB23-6823-1398-3046-6889A7CFF6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4" y="1337260"/>
            <a:ext cx="7539034" cy="5026022"/>
          </a:xfrm>
          <a:prstGeom prst="rect">
            <a:avLst/>
          </a:prstGeom>
        </p:spPr>
      </p:pic>
      <p:sp>
        <p:nvSpPr>
          <p:cNvPr id="9" name="TextBox 8">
            <a:extLst>
              <a:ext uri="{FF2B5EF4-FFF2-40B4-BE49-F238E27FC236}">
                <a16:creationId xmlns:a16="http://schemas.microsoft.com/office/drawing/2014/main" id="{05CF17B7-88AF-51C4-CEDB-B2D6E4FA6FEA}"/>
              </a:ext>
            </a:extLst>
          </p:cNvPr>
          <p:cNvSpPr txBox="1"/>
          <p:nvPr/>
        </p:nvSpPr>
        <p:spPr>
          <a:xfrm>
            <a:off x="8670472" y="2967335"/>
            <a:ext cx="32345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Schools with higher percentages of SWDs and ELs also tend to have lower outcomes.</a:t>
            </a:r>
          </a:p>
        </p:txBody>
      </p:sp>
      <p:sp>
        <p:nvSpPr>
          <p:cNvPr id="3" name="Text Placeholder 4">
            <a:extLst>
              <a:ext uri="{FF2B5EF4-FFF2-40B4-BE49-F238E27FC236}">
                <a16:creationId xmlns:a16="http://schemas.microsoft.com/office/drawing/2014/main" id="{5BDE7DAF-4C90-5303-35A6-22BC8EDCEFFD}"/>
              </a:ext>
            </a:extLst>
          </p:cNvPr>
          <p:cNvSpPr txBox="1">
            <a:spLocks/>
          </p:cNvSpPr>
          <p:nvPr/>
        </p:nvSpPr>
        <p:spPr>
          <a:xfrm>
            <a:off x="457203" y="6128273"/>
            <a:ext cx="9372600" cy="338328"/>
          </a:xfrm>
          <a:prstGeom prst="rect">
            <a:avLst/>
          </a:prstGeom>
        </p:spPr>
        <p:txBody>
          <a:bodyPr/>
          <a:lst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rPr>
              <a:t>Note:</a:t>
            </a:r>
            <a:r>
              <a:rPr kumimoji="0" lang="en-US" sz="1100" b="0" i="0" u="none" strike="noStrike" kern="1200" cap="none" spc="0" normalizeH="0" baseline="0" noProof="0">
                <a:ln>
                  <a:noFill/>
                </a:ln>
                <a:solidFill>
                  <a:srgbClr val="1C252D"/>
                </a:solidFill>
                <a:effectLst/>
                <a:uLnTx/>
                <a:uFillTx/>
                <a:latin typeface="Calibri"/>
                <a:ea typeface="+mn-ea"/>
                <a:cs typeface="Arial" panose="020B0604020202020204" pitchFamily="34" charset="0"/>
              </a:rPr>
              <a:t> Data from 2022. Exhibit 9 in main report.</a:t>
            </a:r>
            <a:endPar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endParaRPr>
          </a:p>
        </p:txBody>
      </p:sp>
      <p:cxnSp>
        <p:nvCxnSpPr>
          <p:cNvPr id="4" name="Straight Arrow Connector 3">
            <a:extLst>
              <a:ext uri="{FF2B5EF4-FFF2-40B4-BE49-F238E27FC236}">
                <a16:creationId xmlns:a16="http://schemas.microsoft.com/office/drawing/2014/main" id="{477C2A24-A192-5292-F49A-3EAB3AFD271A}"/>
              </a:ext>
            </a:extLst>
          </p:cNvPr>
          <p:cNvCxnSpPr>
            <a:cxnSpLocks/>
          </p:cNvCxnSpPr>
          <p:nvPr/>
        </p:nvCxnSpPr>
        <p:spPr>
          <a:xfrm>
            <a:off x="1430448" y="2734147"/>
            <a:ext cx="5287223" cy="2417275"/>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2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5A9D-A50F-25D8-09B3-CDC4A67C63C4}"/>
              </a:ext>
            </a:extLst>
          </p:cNvPr>
          <p:cNvSpPr>
            <a:spLocks noGrp="1"/>
          </p:cNvSpPr>
          <p:nvPr>
            <p:ph type="title"/>
          </p:nvPr>
        </p:nvSpPr>
        <p:spPr>
          <a:xfrm>
            <a:off x="458724" y="279743"/>
            <a:ext cx="11274552" cy="498598"/>
          </a:xfrm>
        </p:spPr>
        <p:txBody>
          <a:bodyPr/>
          <a:lstStyle/>
          <a:p>
            <a:r>
              <a:rPr lang="en-US"/>
              <a:t>Both the ECM and PJP adequacy analyses suggest a need to distribute funding more strongly based on student need.</a:t>
            </a:r>
          </a:p>
        </p:txBody>
      </p:sp>
      <p:sp>
        <p:nvSpPr>
          <p:cNvPr id="5" name="Slide Number Placeholder 4">
            <a:extLst>
              <a:ext uri="{FF2B5EF4-FFF2-40B4-BE49-F238E27FC236}">
                <a16:creationId xmlns:a16="http://schemas.microsoft.com/office/drawing/2014/main" id="{7686C116-A501-8DAC-E278-D6A77F513C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pic>
        <p:nvPicPr>
          <p:cNvPr id="6" name="Graphic 1583718531">
            <a:extLst>
              <a:ext uri="{FF2B5EF4-FFF2-40B4-BE49-F238E27FC236}">
                <a16:creationId xmlns:a16="http://schemas.microsoft.com/office/drawing/2014/main" id="{947557D6-6ACC-F2B7-A150-73A09C722B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912" y="1053394"/>
            <a:ext cx="10978176" cy="5066851"/>
          </a:xfrm>
          <a:prstGeom prst="rect">
            <a:avLst/>
          </a:prstGeom>
        </p:spPr>
      </p:pic>
      <p:sp>
        <p:nvSpPr>
          <p:cNvPr id="3" name="Text Placeholder 4">
            <a:extLst>
              <a:ext uri="{FF2B5EF4-FFF2-40B4-BE49-F238E27FC236}">
                <a16:creationId xmlns:a16="http://schemas.microsoft.com/office/drawing/2014/main" id="{B0B2998E-E194-41C6-8A67-5AD6F3349FAD}"/>
              </a:ext>
            </a:extLst>
          </p:cNvPr>
          <p:cNvSpPr txBox="1">
            <a:spLocks/>
          </p:cNvSpPr>
          <p:nvPr/>
        </p:nvSpPr>
        <p:spPr>
          <a:xfrm>
            <a:off x="457203" y="6108559"/>
            <a:ext cx="9372600" cy="338328"/>
          </a:xfrm>
          <a:prstGeom prst="rect">
            <a:avLst/>
          </a:prstGeom>
        </p:spPr>
        <p:txBody>
          <a:bodyPr/>
          <a:lst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rPr>
              <a:t>Note:</a:t>
            </a:r>
            <a:r>
              <a:rPr kumimoji="0" lang="en-US" sz="1100" b="0" i="0" u="none" strike="noStrike" kern="1200" cap="none" spc="0" normalizeH="0" baseline="0" noProof="0">
                <a:ln>
                  <a:noFill/>
                </a:ln>
                <a:solidFill>
                  <a:srgbClr val="1C252D"/>
                </a:solidFill>
                <a:effectLst/>
                <a:uLnTx/>
                <a:uFillTx/>
                <a:latin typeface="Calibri"/>
                <a:ea typeface="+mn-ea"/>
                <a:cs typeface="Arial" panose="020B0604020202020204" pitchFamily="34" charset="0"/>
              </a:rPr>
              <a:t> Results from ECM analysis. Data from 2022. Exhibit 53 in main report. Exhibit 64 in the main report shows the comparable results for the PJP analysis.</a:t>
            </a:r>
            <a:endPar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endParaRPr>
          </a:p>
        </p:txBody>
      </p:sp>
      <p:cxnSp>
        <p:nvCxnSpPr>
          <p:cNvPr id="7" name="Straight Arrow Connector 6">
            <a:extLst>
              <a:ext uri="{FF2B5EF4-FFF2-40B4-BE49-F238E27FC236}">
                <a16:creationId xmlns:a16="http://schemas.microsoft.com/office/drawing/2014/main" id="{4F3E5B10-F702-7876-0DD8-ACD7DB89A12F}"/>
              </a:ext>
            </a:extLst>
          </p:cNvPr>
          <p:cNvCxnSpPr>
            <a:cxnSpLocks/>
          </p:cNvCxnSpPr>
          <p:nvPr/>
        </p:nvCxnSpPr>
        <p:spPr>
          <a:xfrm flipV="1">
            <a:off x="1756372" y="3051018"/>
            <a:ext cx="2489703" cy="377982"/>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6C5C99D-E02F-8C4F-9236-330968D676F1}"/>
              </a:ext>
            </a:extLst>
          </p:cNvPr>
          <p:cNvCxnSpPr>
            <a:cxnSpLocks/>
          </p:cNvCxnSpPr>
          <p:nvPr/>
        </p:nvCxnSpPr>
        <p:spPr>
          <a:xfrm flipV="1">
            <a:off x="1756372" y="2181885"/>
            <a:ext cx="2489703" cy="1176951"/>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F7A503-284C-A27E-226A-6CA282F0A880}"/>
              </a:ext>
            </a:extLst>
          </p:cNvPr>
          <p:cNvCxnSpPr>
            <a:cxnSpLocks/>
          </p:cNvCxnSpPr>
          <p:nvPr/>
        </p:nvCxnSpPr>
        <p:spPr>
          <a:xfrm flipV="1">
            <a:off x="5240447" y="2770360"/>
            <a:ext cx="2500266" cy="588476"/>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6F16134-9BBF-D0A5-EC83-6401E21ADF78}"/>
              </a:ext>
            </a:extLst>
          </p:cNvPr>
          <p:cNvCxnSpPr>
            <a:cxnSpLocks/>
          </p:cNvCxnSpPr>
          <p:nvPr/>
        </p:nvCxnSpPr>
        <p:spPr>
          <a:xfrm flipV="1">
            <a:off x="5395535" y="2113858"/>
            <a:ext cx="2345178" cy="1126151"/>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4F1E09-1A9F-F63A-4DD2-7F38D3588710}"/>
              </a:ext>
            </a:extLst>
          </p:cNvPr>
          <p:cNvCxnSpPr>
            <a:cxnSpLocks/>
          </p:cNvCxnSpPr>
          <p:nvPr/>
        </p:nvCxnSpPr>
        <p:spPr>
          <a:xfrm flipV="1">
            <a:off x="8735085" y="3149212"/>
            <a:ext cx="2491212" cy="209624"/>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E0D4C42-B406-A663-625F-F2232DE05BB7}"/>
              </a:ext>
            </a:extLst>
          </p:cNvPr>
          <p:cNvCxnSpPr>
            <a:cxnSpLocks/>
          </p:cNvCxnSpPr>
          <p:nvPr/>
        </p:nvCxnSpPr>
        <p:spPr>
          <a:xfrm flipV="1">
            <a:off x="8735085" y="2607398"/>
            <a:ext cx="2491212" cy="512739"/>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90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325035" cy="4498848"/>
          </a:xfrm>
        </p:spPr>
        <p:txBody>
          <a:bodyPr/>
          <a:lstStyle/>
          <a:p>
            <a:pPr marL="342900" indent="-342900">
              <a:buFont typeface="+mj-lt"/>
              <a:buAutoNum type="arabicPeriod"/>
            </a:pPr>
            <a:r>
              <a:rPr lang="en-US">
                <a:solidFill>
                  <a:schemeClr val="tx2">
                    <a:lumMod val="25000"/>
                    <a:lumOff val="75000"/>
                  </a:schemeClr>
                </a:solidFill>
              </a:rPr>
              <a:t>Increase investment in Delaware’s public education</a:t>
            </a:r>
          </a:p>
          <a:p>
            <a:pPr marL="342900" indent="-342900">
              <a:buFont typeface="+mj-lt"/>
              <a:buAutoNum type="arabicPeriod"/>
            </a:pPr>
            <a:r>
              <a:rPr lang="en-US">
                <a:solidFill>
                  <a:schemeClr val="tx2">
                    <a:lumMod val="25000"/>
                    <a:lumOff val="75000"/>
                  </a:schemeClr>
                </a:solidFill>
              </a:rPr>
              <a:t>Distribute more resources according to student need</a:t>
            </a:r>
          </a:p>
          <a:p>
            <a:pPr marL="342900" indent="-342900">
              <a:buFont typeface="+mj-lt"/>
              <a:buAutoNum type="arabicPeriod"/>
            </a:pPr>
            <a:r>
              <a:rPr lang="en-US"/>
              <a:t>Improve funding transparency</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F3D1E9-A1B8-20E3-6D74-3D41E04C75A1}"/>
              </a:ext>
            </a:extLst>
          </p:cNvPr>
          <p:cNvSpPr txBox="1"/>
          <p:nvPr/>
        </p:nvSpPr>
        <p:spPr>
          <a:xfrm>
            <a:off x="7297271" y="767626"/>
            <a:ext cx="4276164"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6E9F"/>
                </a:solidFill>
                <a:effectLst/>
                <a:uLnTx/>
                <a:uFillTx/>
                <a:latin typeface="Calibri"/>
                <a:ea typeface="+mn-ea"/>
                <a:cs typeface="+mn-cs"/>
              </a:rPr>
              <a:t>The presence of many formulas that allocate different resources and pots of money along with the uncertain translation of a unit into a funding amount creates a system in which understanding the sum of resources and funding that flow to schools and districts difficult, if not impossible, for most.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6E9F"/>
                </a:solidFill>
                <a:effectLst/>
                <a:uLnTx/>
                <a:uFillTx/>
                <a:latin typeface="Calibri"/>
                <a:ea typeface="+mn-ea"/>
                <a:cs typeface="+mn-cs"/>
              </a:rPr>
              <a:t>Increased transparency will bring more people to the table and allow for families, community members, and other stakeholders to be more effective advocates.</a:t>
            </a:r>
          </a:p>
        </p:txBody>
      </p:sp>
    </p:spTree>
    <p:extLst>
      <p:ext uri="{BB962C8B-B14F-4D97-AF65-F5344CB8AC3E}">
        <p14:creationId xmlns:p14="http://schemas.microsoft.com/office/powerpoint/2010/main" val="15490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459506" cy="4498848"/>
          </a:xfrm>
        </p:spPr>
        <p:txBody>
          <a:bodyPr/>
          <a:lstStyle/>
          <a:p>
            <a:pPr marL="342900" indent="-342900">
              <a:buFont typeface="+mj-lt"/>
              <a:buAutoNum type="arabicPeriod"/>
            </a:pPr>
            <a:r>
              <a:rPr lang="en-US" dirty="0">
                <a:solidFill>
                  <a:schemeClr val="tx2">
                    <a:lumMod val="25000"/>
                    <a:lumOff val="75000"/>
                  </a:schemeClr>
                </a:solidFill>
              </a:rPr>
              <a:t>Increase investment in Delaware’s public education</a:t>
            </a:r>
          </a:p>
          <a:p>
            <a:pPr marL="342900" indent="-342900">
              <a:buFont typeface="+mj-lt"/>
              <a:buAutoNum type="arabicPeriod"/>
            </a:pPr>
            <a:r>
              <a:rPr lang="en-US" dirty="0">
                <a:solidFill>
                  <a:schemeClr val="tx2">
                    <a:lumMod val="25000"/>
                    <a:lumOff val="75000"/>
                  </a:schemeClr>
                </a:solidFill>
              </a:rPr>
              <a:t>Distribute more resources according to student need</a:t>
            </a:r>
          </a:p>
          <a:p>
            <a:pPr marL="342900" indent="-342900">
              <a:buFont typeface="+mj-lt"/>
              <a:buAutoNum type="arabicPeriod"/>
            </a:pPr>
            <a:r>
              <a:rPr lang="en-US" dirty="0">
                <a:solidFill>
                  <a:schemeClr val="tx2">
                    <a:lumMod val="25000"/>
                    <a:lumOff val="75000"/>
                  </a:schemeClr>
                </a:solidFill>
              </a:rPr>
              <a:t>Improve funding transparency</a:t>
            </a:r>
          </a:p>
          <a:p>
            <a:pPr marL="342900" indent="-342900">
              <a:buFont typeface="+mj-lt"/>
              <a:buAutoNum type="arabicPeriod"/>
            </a:pPr>
            <a:r>
              <a:rPr lang="en-US" dirty="0"/>
              <a:t>Allow for more flexibility in how districts use resources</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F3D1E9-A1B8-20E3-6D74-3D41E04C75A1}"/>
              </a:ext>
            </a:extLst>
          </p:cNvPr>
          <p:cNvSpPr txBox="1"/>
          <p:nvPr/>
        </p:nvSpPr>
        <p:spPr>
          <a:xfrm>
            <a:off x="7297271" y="767626"/>
            <a:ext cx="4276164" cy="53553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In most state funding systems, dollars are allocated to districts largely as general funding, which districts can then decide how to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Delaware’s unit system allocates positions with the expectation that positions are used how they are allocated.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solidFill>
                <a:srgbClr val="006E9F"/>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Delaware administrators noted that requirements to use dollars in certain ways added burden and reduced</a:t>
            </a:r>
            <a:r>
              <a:rPr kumimoji="0" lang="en-US" sz="1800" b="1" i="0" u="none" strike="noStrike" kern="1200" cap="none" spc="0" normalizeH="0" noProof="0" dirty="0">
                <a:ln>
                  <a:noFill/>
                </a:ln>
                <a:solidFill>
                  <a:srgbClr val="006E9F"/>
                </a:solidFill>
                <a:effectLst/>
                <a:uLnTx/>
                <a:uFillTx/>
                <a:latin typeface="Calibri"/>
                <a:ea typeface="+mn-ea"/>
                <a:cs typeface="+mn-cs"/>
              </a:rPr>
              <a:t> </a:t>
            </a:r>
            <a:r>
              <a:rPr kumimoji="0" lang="en-US" sz="1800" b="1" i="0" u="none" strike="noStrike" kern="1200" cap="none" spc="0" normalizeH="0" baseline="0" noProof="0" dirty="0">
                <a:ln>
                  <a:noFill/>
                </a:ln>
                <a:solidFill>
                  <a:srgbClr val="006E9F"/>
                </a:solidFill>
                <a:effectLst/>
                <a:uLnTx/>
                <a:uFillTx/>
                <a:latin typeface="Calibri"/>
                <a:ea typeface="+mn-ea"/>
                <a:cs typeface="+mn-cs"/>
              </a:rPr>
              <a:t>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Flexibility, in theory, should result in more effective use of resources that better meet the varied needs of students across schools and districts.</a:t>
            </a:r>
          </a:p>
        </p:txBody>
      </p:sp>
    </p:spTree>
    <p:extLst>
      <p:ext uri="{BB962C8B-B14F-4D97-AF65-F5344CB8AC3E}">
        <p14:creationId xmlns:p14="http://schemas.microsoft.com/office/powerpoint/2010/main" val="10730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459506" cy="4498848"/>
          </a:xfrm>
        </p:spPr>
        <p:txBody>
          <a:bodyPr/>
          <a:lstStyle/>
          <a:p>
            <a:pPr marL="342900" indent="-342900">
              <a:buFont typeface="+mj-lt"/>
              <a:buAutoNum type="arabicPeriod"/>
            </a:pPr>
            <a:r>
              <a:rPr lang="en-US" dirty="0">
                <a:solidFill>
                  <a:schemeClr val="tx2">
                    <a:lumMod val="25000"/>
                    <a:lumOff val="75000"/>
                  </a:schemeClr>
                </a:solidFill>
              </a:rPr>
              <a:t>Increase investment in Delaware’s public education</a:t>
            </a:r>
          </a:p>
          <a:p>
            <a:pPr marL="342900" indent="-342900">
              <a:buFont typeface="+mj-lt"/>
              <a:buAutoNum type="arabicPeriod"/>
            </a:pPr>
            <a:r>
              <a:rPr lang="en-US" dirty="0">
                <a:solidFill>
                  <a:schemeClr val="tx2">
                    <a:lumMod val="25000"/>
                    <a:lumOff val="75000"/>
                  </a:schemeClr>
                </a:solidFill>
              </a:rPr>
              <a:t>Distribute more resources according to student need</a:t>
            </a:r>
          </a:p>
          <a:p>
            <a:pPr marL="342900" indent="-342900">
              <a:buFont typeface="+mj-lt"/>
              <a:buAutoNum type="arabicPeriod"/>
            </a:pPr>
            <a:r>
              <a:rPr lang="en-US" dirty="0">
                <a:solidFill>
                  <a:schemeClr val="tx2">
                    <a:lumMod val="25000"/>
                    <a:lumOff val="75000"/>
                  </a:schemeClr>
                </a:solidFill>
              </a:rPr>
              <a:t>Improve funding transparency</a:t>
            </a:r>
          </a:p>
          <a:p>
            <a:pPr marL="342900" indent="-342900">
              <a:buFont typeface="+mj-lt"/>
              <a:buAutoNum type="arabicPeriod"/>
            </a:pPr>
            <a:r>
              <a:rPr lang="en-US" dirty="0">
                <a:solidFill>
                  <a:schemeClr val="tx2">
                    <a:lumMod val="25000"/>
                    <a:lumOff val="75000"/>
                  </a:schemeClr>
                </a:solidFill>
              </a:rPr>
              <a:t>Allow for more flexibility in how districts use resources</a:t>
            </a:r>
          </a:p>
          <a:p>
            <a:pPr marL="342900" indent="-342900">
              <a:buFont typeface="+mj-lt"/>
              <a:buAutoNum type="arabicPeriod"/>
            </a:pPr>
            <a:r>
              <a:rPr lang="en-US" dirty="0"/>
              <a:t>Account for local capacity and address tax inequity</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F3D1E9-A1B8-20E3-6D74-3D41E04C75A1}"/>
              </a:ext>
            </a:extLst>
          </p:cNvPr>
          <p:cNvSpPr txBox="1"/>
          <p:nvPr/>
        </p:nvSpPr>
        <p:spPr>
          <a:xfrm>
            <a:off x="7377954" y="1166842"/>
            <a:ext cx="4276164"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In large part, Delaware’s state funding system allocates state resources in a way that is independent of the ability of districts to raise revenue locally.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Equalization funding is outdated and insufficient.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solidFill>
                <a:srgbClr val="006E9F"/>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Most states</a:t>
            </a:r>
            <a:r>
              <a:rPr kumimoji="0" lang="en-US" sz="1800" b="1" i="0" u="none" strike="noStrike" kern="1200" cap="none" spc="0" normalizeH="0" noProof="0" dirty="0">
                <a:ln>
                  <a:noFill/>
                </a:ln>
                <a:solidFill>
                  <a:srgbClr val="006E9F"/>
                </a:solidFill>
                <a:effectLst/>
                <a:uLnTx/>
                <a:uFillTx/>
                <a:latin typeface="Calibri"/>
                <a:ea typeface="+mn-ea"/>
                <a:cs typeface="+mn-cs"/>
              </a:rPr>
              <a:t> account for local capacity through a varying local share, where an overall spending/funding target is set, and then districts with higher local capacity are expected to fund a higher percentage of the overall target (more on this to follow).</a:t>
            </a: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p:txBody>
      </p:sp>
    </p:spTree>
    <p:extLst>
      <p:ext uri="{BB962C8B-B14F-4D97-AF65-F5344CB8AC3E}">
        <p14:creationId xmlns:p14="http://schemas.microsoft.com/office/powerpoint/2010/main" val="377147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38E6-2A94-2DCD-1015-1186BBED3DB3}"/>
              </a:ext>
            </a:extLst>
          </p:cNvPr>
          <p:cNvSpPr>
            <a:spLocks noGrp="1"/>
          </p:cNvSpPr>
          <p:nvPr>
            <p:ph type="title"/>
          </p:nvPr>
        </p:nvSpPr>
        <p:spPr/>
        <p:txBody>
          <a:bodyPr/>
          <a:lstStyle/>
          <a:p>
            <a:r>
              <a:rPr lang="en-US"/>
              <a:t>Equalization funding has not been updated for over a decade and was described by district administrators as “broken,” “flawed,” and “outdated.”</a:t>
            </a:r>
          </a:p>
        </p:txBody>
      </p:sp>
      <p:sp>
        <p:nvSpPr>
          <p:cNvPr id="5" name="Slide Number Placeholder 4">
            <a:extLst>
              <a:ext uri="{FF2B5EF4-FFF2-40B4-BE49-F238E27FC236}">
                <a16:creationId xmlns:a16="http://schemas.microsoft.com/office/drawing/2014/main" id="{3F56652E-74ED-C8AE-DE0B-EC6FFE63612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7" name="TextBox 6">
            <a:extLst>
              <a:ext uri="{FF2B5EF4-FFF2-40B4-BE49-F238E27FC236}">
                <a16:creationId xmlns:a16="http://schemas.microsoft.com/office/drawing/2014/main" id="{75C8FD50-9CCA-8390-0D16-428082673F9A}"/>
              </a:ext>
            </a:extLst>
          </p:cNvPr>
          <p:cNvSpPr txBox="1"/>
          <p:nvPr/>
        </p:nvSpPr>
        <p:spPr>
          <a:xfrm>
            <a:off x="682123" y="2379166"/>
            <a:ext cx="10827753" cy="2303451"/>
          </a:xfrm>
          <a:prstGeom prst="rect">
            <a:avLst/>
          </a:prstGeom>
          <a:noFill/>
        </p:spPr>
        <p:txBody>
          <a:bodyPr wrap="square">
            <a:spAutoFit/>
          </a:bodyPr>
          <a:lstStyle/>
          <a:p>
            <a:pPr marL="0" marR="0" lvl="0" indent="0" algn="ctr" defTabSz="914400" rtl="0" eaLnBrk="1" fontAlgn="auto" latinLnBrk="0" hangingPunct="1">
              <a:lnSpc>
                <a:spcPct val="115000"/>
              </a:lnSpc>
              <a:spcBef>
                <a:spcPts val="1800"/>
              </a:spcBef>
              <a:spcAft>
                <a:spcPts val="1800"/>
              </a:spcAft>
              <a:buClrTx/>
              <a:buSzTx/>
              <a:buFontTx/>
              <a:buNone/>
              <a:tabLst/>
              <a:defRPr/>
            </a:pPr>
            <a:r>
              <a:rPr kumimoji="0" lang="en-US" sz="1800" b="0" i="1" u="none" strike="noStrike" kern="1200" cap="none" spc="0" normalizeH="0" baseline="0" noProof="0">
                <a:ln>
                  <a:noFill/>
                </a:ln>
                <a:solidFill>
                  <a:srgbClr val="00507F"/>
                </a:solidFill>
                <a:effectLst/>
                <a:uLnTx/>
                <a:uFillTx/>
                <a:latin typeface="Calibri" panose="020F0502020204030204" pitchFamily="34" charset="0"/>
                <a:ea typeface="Calibri" panose="020F0502020204030204" pitchFamily="34" charset="0"/>
                <a:cs typeface="Times New Roman" panose="02020603050405020304" pitchFamily="18" charset="0"/>
              </a:rPr>
              <a:t>We're not able to pay our teachers as hefty a salary as other districts who have a better source [of local revenue]. The real estate property values are much higher, they have more property in their district that they can tax. So, we're at a disadvantage. We're also in an economically depressed area, in addition to that. You mentioned the equalization formula; that's been frozen since 2009. It's outdated; it's not functioning correctly. So that's where, when you want to talk about equity and funding, I mean, that's the heart of it right there—there is no equity in the funding anymore. </a:t>
            </a:r>
            <a:br>
              <a:rPr kumimoji="0" lang="en-US" sz="1800" b="0" i="1" u="none" strike="noStrike" kern="1200" cap="none" spc="0" normalizeH="0" baseline="0" noProof="0">
                <a:ln>
                  <a:noFill/>
                </a:ln>
                <a:solidFill>
                  <a:srgbClr val="00507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800" b="0" i="1" u="none" strike="noStrike" kern="1200" cap="none" spc="0" normalizeH="0" baseline="0" noProof="0">
                <a:ln>
                  <a:noFill/>
                </a:ln>
                <a:solidFill>
                  <a:srgbClr val="00507F"/>
                </a:solidFill>
                <a:effectLst/>
                <a:uLnTx/>
                <a:uFillTx/>
                <a:latin typeface="Calibri" panose="020F0502020204030204" pitchFamily="34" charset="0"/>
                <a:ea typeface="Calibri" panose="020F0502020204030204" pitchFamily="34" charset="0"/>
                <a:cs typeface="Times New Roman" panose="02020603050405020304" pitchFamily="18" charset="0"/>
              </a:rPr>
              <a:t>– District administrator</a:t>
            </a:r>
          </a:p>
        </p:txBody>
      </p:sp>
    </p:spTree>
    <p:extLst>
      <p:ext uri="{BB962C8B-B14F-4D97-AF65-F5344CB8AC3E}">
        <p14:creationId xmlns:p14="http://schemas.microsoft.com/office/powerpoint/2010/main" val="369413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459506" cy="4498848"/>
          </a:xfrm>
        </p:spPr>
        <p:txBody>
          <a:bodyPr/>
          <a:lstStyle/>
          <a:p>
            <a:pPr marL="342900" indent="-342900">
              <a:buFont typeface="+mj-lt"/>
              <a:buAutoNum type="arabicPeriod"/>
            </a:pPr>
            <a:r>
              <a:rPr lang="en-US" dirty="0">
                <a:solidFill>
                  <a:schemeClr val="tx2">
                    <a:lumMod val="25000"/>
                    <a:lumOff val="75000"/>
                  </a:schemeClr>
                </a:solidFill>
              </a:rPr>
              <a:t>Increase investment in Delaware’s public education</a:t>
            </a:r>
          </a:p>
          <a:p>
            <a:pPr marL="342900" indent="-342900">
              <a:buFont typeface="+mj-lt"/>
              <a:buAutoNum type="arabicPeriod"/>
            </a:pPr>
            <a:r>
              <a:rPr lang="en-US" dirty="0">
                <a:solidFill>
                  <a:schemeClr val="tx2">
                    <a:lumMod val="25000"/>
                    <a:lumOff val="75000"/>
                  </a:schemeClr>
                </a:solidFill>
              </a:rPr>
              <a:t>Distribute more resources according to student need</a:t>
            </a:r>
          </a:p>
          <a:p>
            <a:pPr marL="342900" indent="-342900">
              <a:buFont typeface="+mj-lt"/>
              <a:buAutoNum type="arabicPeriod"/>
            </a:pPr>
            <a:r>
              <a:rPr lang="en-US" dirty="0">
                <a:solidFill>
                  <a:schemeClr val="tx2">
                    <a:lumMod val="25000"/>
                    <a:lumOff val="75000"/>
                  </a:schemeClr>
                </a:solidFill>
              </a:rPr>
              <a:t>Improve funding transparency</a:t>
            </a:r>
          </a:p>
          <a:p>
            <a:pPr marL="342900" indent="-342900">
              <a:buFont typeface="+mj-lt"/>
              <a:buAutoNum type="arabicPeriod"/>
            </a:pPr>
            <a:r>
              <a:rPr lang="en-US" dirty="0">
                <a:solidFill>
                  <a:schemeClr val="tx2">
                    <a:lumMod val="25000"/>
                    <a:lumOff val="75000"/>
                  </a:schemeClr>
                </a:solidFill>
              </a:rPr>
              <a:t>Allow for more flexibility in how districts use resources</a:t>
            </a:r>
          </a:p>
          <a:p>
            <a:pPr marL="342900" indent="-342900">
              <a:buFont typeface="+mj-lt"/>
              <a:buAutoNum type="arabicPeriod"/>
            </a:pPr>
            <a:r>
              <a:rPr lang="en-US" dirty="0">
                <a:solidFill>
                  <a:schemeClr val="tx2">
                    <a:lumMod val="25000"/>
                    <a:lumOff val="75000"/>
                  </a:schemeClr>
                </a:solidFill>
              </a:rPr>
              <a:t>Account for local capacity and address tax inequity</a:t>
            </a:r>
          </a:p>
          <a:p>
            <a:pPr marL="342900" indent="-342900">
              <a:buFont typeface="+mj-lt"/>
              <a:buAutoNum type="arabicPeriod"/>
            </a:pPr>
            <a:r>
              <a:rPr lang="en-US" dirty="0"/>
              <a:t>Regularly reassess property values</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F3D1E9-A1B8-20E3-6D74-3D41E04C75A1}"/>
              </a:ext>
            </a:extLst>
          </p:cNvPr>
          <p:cNvSpPr txBox="1"/>
          <p:nvPr/>
        </p:nvSpPr>
        <p:spPr>
          <a:xfrm>
            <a:off x="7377954" y="1166842"/>
            <a:ext cx="4276164"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Because assessed property values are outdated and perceived to be inaccurate, they undermine trust in any approach attempting to address differences in local capacity.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The fact that assessed property does not increase over time also strains the ability of local revenue to keep up with increased costs. This means that tax rates must continually increase – exacerbating issues related to the referendum requirement.</a:t>
            </a:r>
          </a:p>
        </p:txBody>
      </p:sp>
      <p:sp>
        <p:nvSpPr>
          <p:cNvPr id="7" name="TextBox 6">
            <a:extLst>
              <a:ext uri="{FF2B5EF4-FFF2-40B4-BE49-F238E27FC236}">
                <a16:creationId xmlns:a16="http://schemas.microsoft.com/office/drawing/2014/main" id="{3E767F1E-1E4F-CFBC-EF44-5943C63FA8C9}"/>
              </a:ext>
            </a:extLst>
          </p:cNvPr>
          <p:cNvSpPr txBox="1"/>
          <p:nvPr/>
        </p:nvSpPr>
        <p:spPr>
          <a:xfrm rot="20422664">
            <a:off x="515637" y="4271506"/>
            <a:ext cx="6966409" cy="584775"/>
          </a:xfrm>
          <a:prstGeom prst="rect">
            <a:avLst/>
          </a:prstGeom>
          <a:solidFill>
            <a:srgbClr val="92D050"/>
          </a:solidFill>
        </p:spPr>
        <p:txBody>
          <a:bodyPr wrap="square" rtlCol="0">
            <a:spAutoFit/>
          </a:bodyPr>
          <a:lstStyle/>
          <a:p>
            <a:pPr algn="ctr"/>
            <a:r>
              <a:rPr lang="en-US" sz="3200" b="1" dirty="0"/>
              <a:t>PROGRESS UNDERWAY</a:t>
            </a:r>
          </a:p>
        </p:txBody>
      </p:sp>
    </p:spTree>
    <p:extLst>
      <p:ext uri="{BB962C8B-B14F-4D97-AF65-F5344CB8AC3E}">
        <p14:creationId xmlns:p14="http://schemas.microsoft.com/office/powerpoint/2010/main" val="250486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459506" cy="4498848"/>
          </a:xfrm>
        </p:spPr>
        <p:txBody>
          <a:bodyPr/>
          <a:lstStyle/>
          <a:p>
            <a:pPr marL="342900" indent="-342900">
              <a:buFont typeface="+mj-lt"/>
              <a:buAutoNum type="arabicPeriod"/>
            </a:pPr>
            <a:r>
              <a:rPr lang="en-US">
                <a:solidFill>
                  <a:schemeClr val="tx2">
                    <a:lumMod val="25000"/>
                    <a:lumOff val="75000"/>
                  </a:schemeClr>
                </a:solidFill>
              </a:rPr>
              <a:t>Increase investment in Delaware’s public education</a:t>
            </a:r>
          </a:p>
          <a:p>
            <a:pPr marL="342900" indent="-342900">
              <a:buFont typeface="+mj-lt"/>
              <a:buAutoNum type="arabicPeriod"/>
            </a:pPr>
            <a:r>
              <a:rPr lang="en-US">
                <a:solidFill>
                  <a:schemeClr val="tx2">
                    <a:lumMod val="25000"/>
                    <a:lumOff val="75000"/>
                  </a:schemeClr>
                </a:solidFill>
              </a:rPr>
              <a:t>Distribute more resources according to student need</a:t>
            </a:r>
          </a:p>
          <a:p>
            <a:pPr marL="342900" indent="-342900">
              <a:buFont typeface="+mj-lt"/>
              <a:buAutoNum type="arabicPeriod"/>
            </a:pPr>
            <a:r>
              <a:rPr lang="en-US">
                <a:solidFill>
                  <a:schemeClr val="tx2">
                    <a:lumMod val="25000"/>
                    <a:lumOff val="75000"/>
                  </a:schemeClr>
                </a:solidFill>
              </a:rPr>
              <a:t>Improve funding transparency</a:t>
            </a:r>
          </a:p>
          <a:p>
            <a:pPr marL="342900" indent="-342900">
              <a:buFont typeface="+mj-lt"/>
              <a:buAutoNum type="arabicPeriod"/>
            </a:pPr>
            <a:r>
              <a:rPr lang="en-US">
                <a:solidFill>
                  <a:schemeClr val="tx2">
                    <a:lumMod val="25000"/>
                    <a:lumOff val="75000"/>
                  </a:schemeClr>
                </a:solidFill>
              </a:rPr>
              <a:t>Allow for more flexibility in how districts use resources</a:t>
            </a:r>
          </a:p>
          <a:p>
            <a:pPr marL="342900" indent="-342900">
              <a:buFont typeface="+mj-lt"/>
              <a:buAutoNum type="arabicPeriod"/>
            </a:pPr>
            <a:r>
              <a:rPr lang="en-US">
                <a:solidFill>
                  <a:schemeClr val="tx2">
                    <a:lumMod val="25000"/>
                    <a:lumOff val="75000"/>
                  </a:schemeClr>
                </a:solidFill>
              </a:rPr>
              <a:t>Account for local capacity and address tax inequity</a:t>
            </a:r>
          </a:p>
          <a:p>
            <a:pPr marL="342900" indent="-342900">
              <a:buFont typeface="+mj-lt"/>
              <a:buAutoNum type="arabicPeriod"/>
            </a:pPr>
            <a:r>
              <a:rPr lang="en-US">
                <a:solidFill>
                  <a:schemeClr val="tx2">
                    <a:lumMod val="25000"/>
                    <a:lumOff val="75000"/>
                  </a:schemeClr>
                </a:solidFill>
              </a:rPr>
              <a:t>Regularly reassess property values</a:t>
            </a:r>
          </a:p>
          <a:p>
            <a:pPr marL="342900" indent="-342900">
              <a:buFont typeface="+mj-lt"/>
              <a:buAutoNum type="arabicPeriod"/>
            </a:pPr>
            <a:r>
              <a:rPr lang="en-US"/>
              <a:t>Simplify the calculation of local share provided to charter schools</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F3D1E9-A1B8-20E3-6D74-3D41E04C75A1}"/>
              </a:ext>
            </a:extLst>
          </p:cNvPr>
          <p:cNvSpPr txBox="1"/>
          <p:nvPr/>
        </p:nvSpPr>
        <p:spPr>
          <a:xfrm>
            <a:off x="7377954" y="1166842"/>
            <a:ext cx="4276164"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Charter school leaders perceive the current system of calculating the local share to lack transparency and be excessively variable from year-to-year and across districts.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A formula based on local revenue would be simpler and more consistent from year-to-year.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p:txBody>
      </p:sp>
    </p:spTree>
    <p:extLst>
      <p:ext uri="{BB962C8B-B14F-4D97-AF65-F5344CB8AC3E}">
        <p14:creationId xmlns:p14="http://schemas.microsoft.com/office/powerpoint/2010/main" val="275454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EF8FC-D02E-3B46-6DB8-C63A4BD49762}"/>
              </a:ext>
            </a:extLst>
          </p:cNvPr>
          <p:cNvSpPr>
            <a:spLocks noGrp="1"/>
          </p:cNvSpPr>
          <p:nvPr>
            <p:ph type="title"/>
          </p:nvPr>
        </p:nvSpPr>
        <p:spPr>
          <a:xfrm>
            <a:off x="197265" y="424948"/>
            <a:ext cx="10515600" cy="540729"/>
          </a:xfrm>
        </p:spPr>
        <p:txBody>
          <a:bodyPr>
            <a:normAutofit fontScale="90000"/>
          </a:bodyPr>
          <a:lstStyle/>
          <a:p>
            <a:r>
              <a:rPr lang="en-US" b="1" dirty="0"/>
              <a:t>Agenda</a:t>
            </a:r>
          </a:p>
        </p:txBody>
      </p:sp>
      <p:sp>
        <p:nvSpPr>
          <p:cNvPr id="3" name="Content Placeholder 2">
            <a:extLst>
              <a:ext uri="{FF2B5EF4-FFF2-40B4-BE49-F238E27FC236}">
                <a16:creationId xmlns:a16="http://schemas.microsoft.com/office/drawing/2014/main" id="{17D7BA98-4C37-1A48-7B0D-2CBA765B1E9E}"/>
              </a:ext>
            </a:extLst>
          </p:cNvPr>
          <p:cNvSpPr>
            <a:spLocks noGrp="1"/>
          </p:cNvSpPr>
          <p:nvPr>
            <p:ph idx="1"/>
          </p:nvPr>
        </p:nvSpPr>
        <p:spPr>
          <a:xfrm>
            <a:off x="744196" y="1150783"/>
            <a:ext cx="10515600" cy="4351338"/>
          </a:xfrm>
        </p:spPr>
        <p:txBody>
          <a:bodyPr>
            <a:noAutofit/>
          </a:bodyPr>
          <a:lstStyle/>
          <a:p>
            <a:pPr marL="342900" indent="-342900"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Welcome</a:t>
            </a:r>
          </a:p>
          <a:p>
            <a:pPr marL="342900" indent="-342900"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Review Agenda</a:t>
            </a:r>
          </a:p>
          <a:p>
            <a:pPr marL="342900" indent="-342900"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Committees’ Roll</a:t>
            </a:r>
          </a:p>
          <a:p>
            <a:pPr marL="342900" indent="-342900" rtl="0" fontAlgn="base">
              <a:spcBef>
                <a:spcPts val="0"/>
              </a:spcBef>
              <a:spcAft>
                <a:spcPts val="0"/>
              </a:spcAft>
              <a:buFont typeface="+mj-lt"/>
              <a:buAutoNum type="arabicPeriod"/>
            </a:pPr>
            <a:r>
              <a:rPr lang="en-US" sz="1800" b="1" i="0" u="none" strike="noStrike" dirty="0">
                <a:solidFill>
                  <a:srgbClr val="000000"/>
                </a:solidFill>
                <a:effectLst/>
                <a:latin typeface="Arial" panose="020B0604020202020204" pitchFamily="34" charset="0"/>
              </a:rPr>
              <a:t>Introduce Speakers</a:t>
            </a:r>
          </a:p>
          <a:p>
            <a:pPr marL="800100" lvl="1" indent="-342900" fontAlgn="base">
              <a:spcBef>
                <a:spcPts val="0"/>
              </a:spcBef>
              <a:buFont typeface="+mj-lt"/>
              <a:buAutoNum type="alphaLcPeriod"/>
            </a:pPr>
            <a:r>
              <a:rPr lang="en-US" sz="1800" b="1" i="0" strike="noStrike" dirty="0">
                <a:effectLst/>
                <a:latin typeface="Arial" panose="020B0604020202020204" pitchFamily="34" charset="0"/>
              </a:rPr>
              <a:t>Drew Atchison, Senior Researcher, American Institutes of Research </a:t>
            </a:r>
            <a:r>
              <a:rPr lang="en-US" sz="1800" i="0" strike="noStrike" dirty="0">
                <a:effectLst/>
                <a:latin typeface="Arial" panose="020B0604020202020204" pitchFamily="34" charset="0"/>
              </a:rPr>
              <a:t>(in person)</a:t>
            </a:r>
          </a:p>
          <a:p>
            <a:pPr lvl="2" fontAlgn="base">
              <a:spcBef>
                <a:spcPts val="0"/>
              </a:spcBef>
            </a:pPr>
            <a:r>
              <a:rPr lang="en-US" sz="1800" dirty="0">
                <a:solidFill>
                  <a:srgbClr val="000000"/>
                </a:solidFill>
                <a:latin typeface="Arial" panose="020B0604020202020204" pitchFamily="34" charset="0"/>
              </a:rPr>
              <a:t>Findings and Recommendations: </a:t>
            </a:r>
            <a:r>
              <a:rPr lang="en-US" sz="1800" i="0" u="none" strike="noStrike" dirty="0">
                <a:solidFill>
                  <a:srgbClr val="000000"/>
                </a:solidFill>
                <a:effectLst/>
                <a:latin typeface="Arial" panose="020B0604020202020204" pitchFamily="34" charset="0"/>
                <a:hlinkClick r:id="rId2" action="ppaction://hlinkfile"/>
              </a:rPr>
              <a:t>Assessment of Delaware Public School Funding</a:t>
            </a:r>
            <a:r>
              <a:rPr lang="en-US" sz="1800" i="0" u="none" strike="noStrike" dirty="0">
                <a:solidFill>
                  <a:srgbClr val="000000"/>
                </a:solidFill>
                <a:effectLst/>
                <a:latin typeface="Arial" panose="020B0604020202020204" pitchFamily="34" charset="0"/>
              </a:rPr>
              <a:t> December 2023</a:t>
            </a:r>
          </a:p>
          <a:p>
            <a:pPr lvl="2" fontAlgn="base">
              <a:spcBef>
                <a:spcPts val="0"/>
              </a:spcBef>
            </a:pPr>
            <a:r>
              <a:rPr lang="en-US" sz="1800" dirty="0">
                <a:solidFill>
                  <a:srgbClr val="000000"/>
                </a:solidFill>
                <a:latin typeface="Arial" panose="020B0604020202020204" pitchFamily="34" charset="0"/>
              </a:rPr>
              <a:t>State Comparisons: performance and level of investment</a:t>
            </a:r>
          </a:p>
          <a:p>
            <a:pPr marL="457200" lvl="1" indent="0" fontAlgn="base">
              <a:spcBef>
                <a:spcPts val="0"/>
              </a:spcBef>
              <a:buNone/>
            </a:pPr>
            <a:r>
              <a:rPr lang="en-US" sz="1800" b="1" i="0" strike="noStrike" dirty="0">
                <a:effectLst/>
                <a:latin typeface="Arial" panose="020B0604020202020204" pitchFamily="34" charset="0"/>
              </a:rPr>
              <a:t>Q&amp;A</a:t>
            </a:r>
          </a:p>
          <a:p>
            <a:pPr marL="457200" lvl="1" indent="0" fontAlgn="base">
              <a:spcBef>
                <a:spcPts val="0"/>
              </a:spcBef>
              <a:buNone/>
            </a:pPr>
            <a:r>
              <a:rPr lang="en-US" sz="1800" b="1" dirty="0">
                <a:latin typeface="Arial" panose="020B0604020202020204" pitchFamily="34" charset="0"/>
              </a:rPr>
              <a:t>b. </a:t>
            </a:r>
            <a:r>
              <a:rPr lang="en-US" sz="1800" b="1" i="0" strike="noStrike" dirty="0">
                <a:effectLst/>
                <a:latin typeface="Arial" panose="020B0604020202020204" pitchFamily="34" charset="0"/>
              </a:rPr>
              <a:t>Bruce Baker, Professor and Chair of the Department of Teaching and Learning, University of Miami </a:t>
            </a:r>
            <a:r>
              <a:rPr lang="en-US" sz="1800" i="0" strike="noStrike" dirty="0">
                <a:effectLst/>
                <a:latin typeface="Arial" panose="020B0604020202020204" pitchFamily="34" charset="0"/>
              </a:rPr>
              <a:t>(via Zoom) 	</a:t>
            </a:r>
          </a:p>
          <a:p>
            <a:pPr lvl="2" fontAlgn="base">
              <a:spcBef>
                <a:spcPts val="0"/>
              </a:spcBef>
            </a:pPr>
            <a:r>
              <a:rPr lang="en-US" sz="1800" i="0" strike="noStrike" dirty="0">
                <a:solidFill>
                  <a:srgbClr val="000000"/>
                </a:solidFill>
                <a:effectLst/>
                <a:latin typeface="Arial" panose="020B0604020202020204" pitchFamily="34" charset="0"/>
              </a:rPr>
              <a:t>Impacts of investments</a:t>
            </a:r>
          </a:p>
          <a:p>
            <a:pPr lvl="2" fontAlgn="base">
              <a:spcBef>
                <a:spcPts val="0"/>
              </a:spcBef>
            </a:pPr>
            <a:r>
              <a:rPr lang="en-US" sz="1800" dirty="0">
                <a:solidFill>
                  <a:srgbClr val="000000"/>
                </a:solidFill>
                <a:latin typeface="Arial" panose="020B0604020202020204" pitchFamily="34" charset="0"/>
              </a:rPr>
              <a:t>Flexibility</a:t>
            </a:r>
          </a:p>
          <a:p>
            <a:pPr marL="457200" lvl="1" indent="0" fontAlgn="base">
              <a:spcBef>
                <a:spcPts val="0"/>
              </a:spcBef>
              <a:buNone/>
            </a:pPr>
            <a:r>
              <a:rPr lang="en-US" sz="1800" b="1" i="0" strike="noStrike" dirty="0">
                <a:effectLst/>
                <a:latin typeface="Arial" panose="020B0604020202020204" pitchFamily="34" charset="0"/>
              </a:rPr>
              <a:t>Q&amp;A</a:t>
            </a:r>
          </a:p>
          <a:p>
            <a:pPr marL="457200" lvl="1" indent="0" fontAlgn="base">
              <a:spcBef>
                <a:spcPts val="0"/>
              </a:spcBef>
              <a:buNone/>
            </a:pPr>
            <a:r>
              <a:rPr lang="en-US" sz="1800" b="1" dirty="0">
                <a:latin typeface="Arial" panose="020B0604020202020204" pitchFamily="34" charset="0"/>
              </a:rPr>
              <a:t>c.  </a:t>
            </a:r>
            <a:r>
              <a:rPr lang="en-US" sz="1800" b="1" i="0" strike="noStrike" dirty="0">
                <a:effectLst/>
                <a:latin typeface="Arial" panose="020B0604020202020204" pitchFamily="34" charset="0"/>
              </a:rPr>
              <a:t>Kenneth Shores, Assistant Professor, University of Delaware </a:t>
            </a:r>
            <a:r>
              <a:rPr lang="en-US" sz="1800" i="0" strike="noStrike" dirty="0">
                <a:effectLst/>
                <a:latin typeface="Arial" panose="020B0604020202020204" pitchFamily="34" charset="0"/>
              </a:rPr>
              <a:t>(in person) </a:t>
            </a:r>
          </a:p>
          <a:p>
            <a:pPr lvl="2"/>
            <a:r>
              <a:rPr lang="en-US" sz="1800" i="0" strike="noStrike" dirty="0">
                <a:effectLst/>
                <a:latin typeface="Arial" panose="020B0604020202020204" pitchFamily="34" charset="0"/>
              </a:rPr>
              <a:t>Impacts in states that invest more in student-based systems</a:t>
            </a:r>
            <a:endParaRPr lang="en-US" sz="1800" dirty="0">
              <a:latin typeface="Arial" panose="020B0604020202020204" pitchFamily="34" charset="0"/>
            </a:endParaRPr>
          </a:p>
          <a:p>
            <a:pPr marL="457200" lvl="1" indent="0">
              <a:buNone/>
            </a:pPr>
            <a:r>
              <a:rPr lang="en-US" sz="1800" b="1" i="0" strike="noStrike" dirty="0">
                <a:effectLst/>
                <a:latin typeface="Arial" panose="020B0604020202020204" pitchFamily="34" charset="0"/>
              </a:rPr>
              <a:t>Q&amp;A</a:t>
            </a:r>
          </a:p>
          <a:p>
            <a:pPr marL="457200" lvl="1" indent="0">
              <a:buNone/>
            </a:pPr>
            <a:r>
              <a:rPr lang="en-US" sz="1800" b="1" dirty="0">
                <a:latin typeface="Arial" panose="020B0604020202020204" pitchFamily="34" charset="0"/>
              </a:rPr>
              <a:t>d. Discussion with panel on next steps for Delaware</a:t>
            </a:r>
            <a:endParaRPr lang="en-US" sz="1800" i="0" strike="noStrike" dirty="0">
              <a:effectLst/>
              <a:latin typeface="Arial" panose="020B0604020202020204" pitchFamily="34" charset="0"/>
            </a:endParaRPr>
          </a:p>
          <a:p>
            <a:pPr marL="0" indent="0">
              <a:buNone/>
            </a:pPr>
            <a:r>
              <a:rPr lang="en-US" sz="1800" b="1" i="0" strike="noStrike" dirty="0">
                <a:effectLst/>
                <a:latin typeface="Arial" panose="020B0604020202020204" pitchFamily="34" charset="0"/>
              </a:rPr>
              <a:t>5. Next Steps and Closing Comments</a:t>
            </a:r>
          </a:p>
          <a:p>
            <a:endParaRPr lang="en-US" sz="1800" dirty="0"/>
          </a:p>
        </p:txBody>
      </p:sp>
    </p:spTree>
    <p:extLst>
      <p:ext uri="{BB962C8B-B14F-4D97-AF65-F5344CB8AC3E}">
        <p14:creationId xmlns:p14="http://schemas.microsoft.com/office/powerpoint/2010/main" val="2855863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459506" cy="4498848"/>
          </a:xfrm>
        </p:spPr>
        <p:txBody>
          <a:bodyPr/>
          <a:lstStyle/>
          <a:p>
            <a:pPr marL="342900" indent="-342900">
              <a:buFont typeface="+mj-lt"/>
              <a:buAutoNum type="arabicPeriod"/>
            </a:pPr>
            <a:r>
              <a:rPr lang="en-US">
                <a:solidFill>
                  <a:schemeClr val="tx2">
                    <a:lumMod val="25000"/>
                    <a:lumOff val="75000"/>
                  </a:schemeClr>
                </a:solidFill>
              </a:rPr>
              <a:t>Increase investment in Delaware’s public education</a:t>
            </a:r>
          </a:p>
          <a:p>
            <a:pPr marL="342900" indent="-342900">
              <a:buFont typeface="+mj-lt"/>
              <a:buAutoNum type="arabicPeriod"/>
            </a:pPr>
            <a:r>
              <a:rPr lang="en-US">
                <a:solidFill>
                  <a:schemeClr val="tx2">
                    <a:lumMod val="25000"/>
                    <a:lumOff val="75000"/>
                  </a:schemeClr>
                </a:solidFill>
              </a:rPr>
              <a:t>Distribute more resources according to student need</a:t>
            </a:r>
          </a:p>
          <a:p>
            <a:pPr marL="342900" indent="-342900">
              <a:buFont typeface="+mj-lt"/>
              <a:buAutoNum type="arabicPeriod"/>
            </a:pPr>
            <a:r>
              <a:rPr lang="en-US">
                <a:solidFill>
                  <a:schemeClr val="tx2">
                    <a:lumMod val="25000"/>
                    <a:lumOff val="75000"/>
                  </a:schemeClr>
                </a:solidFill>
              </a:rPr>
              <a:t>Improve funding transparency</a:t>
            </a:r>
          </a:p>
          <a:p>
            <a:pPr marL="342900" indent="-342900">
              <a:buFont typeface="+mj-lt"/>
              <a:buAutoNum type="arabicPeriod"/>
            </a:pPr>
            <a:r>
              <a:rPr lang="en-US">
                <a:solidFill>
                  <a:schemeClr val="tx2">
                    <a:lumMod val="25000"/>
                    <a:lumOff val="75000"/>
                  </a:schemeClr>
                </a:solidFill>
              </a:rPr>
              <a:t>Allow for more flexibility in how districts use resources</a:t>
            </a:r>
          </a:p>
          <a:p>
            <a:pPr marL="342900" indent="-342900">
              <a:buFont typeface="+mj-lt"/>
              <a:buAutoNum type="arabicPeriod"/>
            </a:pPr>
            <a:r>
              <a:rPr lang="en-US">
                <a:solidFill>
                  <a:schemeClr val="tx2">
                    <a:lumMod val="25000"/>
                    <a:lumOff val="75000"/>
                  </a:schemeClr>
                </a:solidFill>
              </a:rPr>
              <a:t>Account for local capacity and address tax inequity</a:t>
            </a:r>
          </a:p>
          <a:p>
            <a:pPr marL="342900" indent="-342900">
              <a:buFont typeface="+mj-lt"/>
              <a:buAutoNum type="arabicPeriod"/>
            </a:pPr>
            <a:r>
              <a:rPr lang="en-US">
                <a:solidFill>
                  <a:schemeClr val="tx2">
                    <a:lumMod val="25000"/>
                    <a:lumOff val="75000"/>
                  </a:schemeClr>
                </a:solidFill>
              </a:rPr>
              <a:t>Regularly reassess property values</a:t>
            </a:r>
          </a:p>
          <a:p>
            <a:pPr marL="342900" indent="-342900">
              <a:buFont typeface="+mj-lt"/>
              <a:buAutoNum type="arabicPeriod"/>
            </a:pPr>
            <a:r>
              <a:rPr lang="en-US">
                <a:solidFill>
                  <a:schemeClr val="tx2">
                    <a:lumMod val="25000"/>
                    <a:lumOff val="75000"/>
                  </a:schemeClr>
                </a:solidFill>
              </a:rPr>
              <a:t>Simplify the calculation of local share provided to charter schools</a:t>
            </a:r>
          </a:p>
          <a:p>
            <a:pPr marL="342900" indent="-342900">
              <a:buFont typeface="+mj-lt"/>
              <a:buAutoNum type="arabicPeriod"/>
            </a:pPr>
            <a:r>
              <a:rPr lang="en-US"/>
              <a:t>Implement a weighted student funding (or foundation) state funding formula</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3607743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C3C1-67B8-1EC7-4189-0E857AC01753}"/>
              </a:ext>
            </a:extLst>
          </p:cNvPr>
          <p:cNvSpPr>
            <a:spLocks noGrp="1"/>
          </p:cNvSpPr>
          <p:nvPr>
            <p:ph type="title"/>
          </p:nvPr>
        </p:nvSpPr>
        <p:spPr>
          <a:xfrm>
            <a:off x="458724" y="0"/>
            <a:ext cx="11428476" cy="1051560"/>
          </a:xfrm>
        </p:spPr>
        <p:txBody>
          <a:bodyPr/>
          <a:lstStyle/>
          <a:p>
            <a:r>
              <a:rPr lang="en-US" dirty="0"/>
              <a:t>Weighted Student (Foundation) Formula – Approach Used in Many Other States</a:t>
            </a:r>
          </a:p>
        </p:txBody>
      </p:sp>
      <p:sp>
        <p:nvSpPr>
          <p:cNvPr id="5" name="Slide Number Placeholder 4">
            <a:extLst>
              <a:ext uri="{FF2B5EF4-FFF2-40B4-BE49-F238E27FC236}">
                <a16:creationId xmlns:a16="http://schemas.microsoft.com/office/drawing/2014/main" id="{126B5346-6508-9CC1-78E3-534917722F7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graphicFrame>
        <p:nvGraphicFramePr>
          <p:cNvPr id="6" name="Chart 5">
            <a:extLst>
              <a:ext uri="{FF2B5EF4-FFF2-40B4-BE49-F238E27FC236}">
                <a16:creationId xmlns:a16="http://schemas.microsoft.com/office/drawing/2014/main" id="{D4D8B155-D13B-48D7-8F5E-4E25868FBB47}"/>
              </a:ext>
            </a:extLst>
          </p:cNvPr>
          <p:cNvGraphicFramePr>
            <a:graphicFrameLocks/>
          </p:cNvGraphicFramePr>
          <p:nvPr/>
        </p:nvGraphicFramePr>
        <p:xfrm>
          <a:off x="578710" y="1329557"/>
          <a:ext cx="5391150" cy="486456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423B28C-65BA-F353-7188-FDC36493A295}"/>
              </a:ext>
            </a:extLst>
          </p:cNvPr>
          <p:cNvSpPr txBox="1"/>
          <p:nvPr/>
        </p:nvSpPr>
        <p:spPr>
          <a:xfrm>
            <a:off x="6450745" y="1376052"/>
            <a:ext cx="55721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Target funding amount </a:t>
            </a:r>
            <a:r>
              <a:rPr kumimoji="0" lang="en-US" sz="1800" b="0" i="0" u="none" strike="noStrike" kern="1200" cap="none" spc="0" normalizeH="0" baseline="0" noProof="0" dirty="0">
                <a:ln>
                  <a:noFill/>
                </a:ln>
                <a:solidFill>
                  <a:srgbClr val="000000"/>
                </a:solidFill>
                <a:effectLst/>
                <a:uLnTx/>
                <a:uFillTx/>
                <a:latin typeface="Calibri"/>
                <a:ea typeface="+mn-ea"/>
                <a:cs typeface="+mn-cs"/>
              </a:rPr>
              <a:t>determined using weights to account for differences in student needs and context</a:t>
            </a:r>
          </a:p>
        </p:txBody>
      </p:sp>
      <p:cxnSp>
        <p:nvCxnSpPr>
          <p:cNvPr id="8" name="Straight Arrow Connector 7">
            <a:extLst>
              <a:ext uri="{FF2B5EF4-FFF2-40B4-BE49-F238E27FC236}">
                <a16:creationId xmlns:a16="http://schemas.microsoft.com/office/drawing/2014/main" id="{754116CB-11E4-5DAF-F411-5DD8042873BA}"/>
              </a:ext>
            </a:extLst>
          </p:cNvPr>
          <p:cNvCxnSpPr>
            <a:cxnSpLocks/>
          </p:cNvCxnSpPr>
          <p:nvPr/>
        </p:nvCxnSpPr>
        <p:spPr>
          <a:xfrm flipH="1">
            <a:off x="5423770" y="1553227"/>
            <a:ext cx="1026975" cy="43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F69A6EA-126A-7D98-CC61-1956F3DC162A}"/>
              </a:ext>
            </a:extLst>
          </p:cNvPr>
          <p:cNvSpPr txBox="1"/>
          <p:nvPr/>
        </p:nvSpPr>
        <p:spPr>
          <a:xfrm>
            <a:off x="6450745" y="4778815"/>
            <a:ext cx="54364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Local share</a:t>
            </a:r>
            <a:r>
              <a:rPr kumimoji="0" lang="en-US" sz="1800" b="0" i="0" u="none" strike="noStrike" kern="1200" cap="none" spc="0" normalizeH="0" baseline="0" noProof="0" dirty="0">
                <a:ln>
                  <a:noFill/>
                </a:ln>
                <a:solidFill>
                  <a:srgbClr val="000000"/>
                </a:solidFill>
                <a:effectLst/>
                <a:uLnTx/>
                <a:uFillTx/>
                <a:latin typeface="Calibri"/>
                <a:ea typeface="+mn-ea"/>
                <a:cs typeface="+mn-cs"/>
              </a:rPr>
              <a:t> determined based on the amount of revenue able to be raised locally based on a reasonable uniform property tax rate. </a:t>
            </a:r>
          </a:p>
        </p:txBody>
      </p:sp>
      <p:cxnSp>
        <p:nvCxnSpPr>
          <p:cNvPr id="12" name="Straight Arrow Connector 11">
            <a:extLst>
              <a:ext uri="{FF2B5EF4-FFF2-40B4-BE49-F238E27FC236}">
                <a16:creationId xmlns:a16="http://schemas.microsoft.com/office/drawing/2014/main" id="{B4268CC5-0492-1AFE-5883-25FE932158D3}"/>
              </a:ext>
            </a:extLst>
          </p:cNvPr>
          <p:cNvCxnSpPr>
            <a:cxnSpLocks/>
          </p:cNvCxnSpPr>
          <p:nvPr/>
        </p:nvCxnSpPr>
        <p:spPr>
          <a:xfrm flipH="1">
            <a:off x="5574082" y="4949868"/>
            <a:ext cx="876663" cy="223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098E73-AB25-02D3-A596-39CC7FC30510}"/>
              </a:ext>
            </a:extLst>
          </p:cNvPr>
          <p:cNvSpPr txBox="1"/>
          <p:nvPr/>
        </p:nvSpPr>
        <p:spPr>
          <a:xfrm>
            <a:off x="6450745" y="2967335"/>
            <a:ext cx="54364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State share </a:t>
            </a:r>
            <a:r>
              <a:rPr kumimoji="0" lang="en-US" sz="1800" b="0" i="0" u="none" strike="noStrike" kern="1200" cap="none" spc="0" normalizeH="0" baseline="0" noProof="0" dirty="0">
                <a:ln>
                  <a:noFill/>
                </a:ln>
                <a:solidFill>
                  <a:srgbClr val="000000"/>
                </a:solidFill>
                <a:effectLst/>
                <a:uLnTx/>
                <a:uFillTx/>
                <a:latin typeface="Calibri"/>
                <a:ea typeface="+mn-ea"/>
                <a:cs typeface="+mn-cs"/>
              </a:rPr>
              <a:t>determined based on the amount needed to achieve the target funding amount after accounting for the local share</a:t>
            </a:r>
          </a:p>
        </p:txBody>
      </p:sp>
      <p:cxnSp>
        <p:nvCxnSpPr>
          <p:cNvPr id="15" name="Straight Arrow Connector 14">
            <a:extLst>
              <a:ext uri="{FF2B5EF4-FFF2-40B4-BE49-F238E27FC236}">
                <a16:creationId xmlns:a16="http://schemas.microsoft.com/office/drawing/2014/main" id="{1AC1D0EC-45B4-2B64-3DD7-827782C366EF}"/>
              </a:ext>
            </a:extLst>
          </p:cNvPr>
          <p:cNvCxnSpPr>
            <a:cxnSpLocks/>
          </p:cNvCxnSpPr>
          <p:nvPr/>
        </p:nvCxnSpPr>
        <p:spPr>
          <a:xfrm flipH="1">
            <a:off x="5574082" y="3166021"/>
            <a:ext cx="876662" cy="127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58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459506" cy="4498848"/>
          </a:xfrm>
        </p:spPr>
        <p:txBody>
          <a:bodyPr/>
          <a:lstStyle/>
          <a:p>
            <a:pPr marL="342900" indent="-342900">
              <a:buFont typeface="+mj-lt"/>
              <a:buAutoNum type="arabicPeriod"/>
            </a:pPr>
            <a:r>
              <a:rPr lang="en-US">
                <a:solidFill>
                  <a:schemeClr val="tx2">
                    <a:lumMod val="25000"/>
                    <a:lumOff val="75000"/>
                  </a:schemeClr>
                </a:solidFill>
              </a:rPr>
              <a:t>Increase investment in Delaware’s public education</a:t>
            </a:r>
          </a:p>
          <a:p>
            <a:pPr marL="342900" indent="-342900">
              <a:buFont typeface="+mj-lt"/>
              <a:buAutoNum type="arabicPeriod"/>
            </a:pPr>
            <a:r>
              <a:rPr lang="en-US">
                <a:solidFill>
                  <a:schemeClr val="tx2">
                    <a:lumMod val="25000"/>
                    <a:lumOff val="75000"/>
                  </a:schemeClr>
                </a:solidFill>
              </a:rPr>
              <a:t>Distribute more resources according to student need</a:t>
            </a:r>
          </a:p>
          <a:p>
            <a:pPr marL="342900" indent="-342900">
              <a:buFont typeface="+mj-lt"/>
              <a:buAutoNum type="arabicPeriod"/>
            </a:pPr>
            <a:r>
              <a:rPr lang="en-US">
                <a:solidFill>
                  <a:schemeClr val="tx2">
                    <a:lumMod val="25000"/>
                    <a:lumOff val="75000"/>
                  </a:schemeClr>
                </a:solidFill>
              </a:rPr>
              <a:t>Improve funding transparency</a:t>
            </a:r>
          </a:p>
          <a:p>
            <a:pPr marL="342900" indent="-342900">
              <a:buFont typeface="+mj-lt"/>
              <a:buAutoNum type="arabicPeriod"/>
            </a:pPr>
            <a:r>
              <a:rPr lang="en-US">
                <a:solidFill>
                  <a:schemeClr val="tx2">
                    <a:lumMod val="25000"/>
                    <a:lumOff val="75000"/>
                  </a:schemeClr>
                </a:solidFill>
              </a:rPr>
              <a:t>Allow for more flexibility in how districts use resources</a:t>
            </a:r>
          </a:p>
          <a:p>
            <a:pPr marL="342900" indent="-342900">
              <a:buFont typeface="+mj-lt"/>
              <a:buAutoNum type="arabicPeriod"/>
            </a:pPr>
            <a:r>
              <a:rPr lang="en-US">
                <a:solidFill>
                  <a:schemeClr val="tx2">
                    <a:lumMod val="25000"/>
                    <a:lumOff val="75000"/>
                  </a:schemeClr>
                </a:solidFill>
              </a:rPr>
              <a:t>Account for local capacity and address tax inequity</a:t>
            </a:r>
          </a:p>
          <a:p>
            <a:pPr marL="342900" indent="-342900">
              <a:buFont typeface="+mj-lt"/>
              <a:buAutoNum type="arabicPeriod"/>
            </a:pPr>
            <a:r>
              <a:rPr lang="en-US">
                <a:solidFill>
                  <a:schemeClr val="tx2">
                    <a:lumMod val="25000"/>
                    <a:lumOff val="75000"/>
                  </a:schemeClr>
                </a:solidFill>
              </a:rPr>
              <a:t>Regularly reassess property values</a:t>
            </a:r>
          </a:p>
          <a:p>
            <a:pPr marL="342900" indent="-342900">
              <a:buFont typeface="+mj-lt"/>
              <a:buAutoNum type="arabicPeriod"/>
            </a:pPr>
            <a:r>
              <a:rPr lang="en-US">
                <a:solidFill>
                  <a:schemeClr val="tx2">
                    <a:lumMod val="25000"/>
                    <a:lumOff val="75000"/>
                  </a:schemeClr>
                </a:solidFill>
              </a:rPr>
              <a:t>Simplify the calculation of local share provided to charter schools</a:t>
            </a:r>
          </a:p>
          <a:p>
            <a:pPr marL="342900" indent="-342900">
              <a:buFont typeface="+mj-lt"/>
              <a:buAutoNum type="arabicPeriod"/>
            </a:pPr>
            <a:r>
              <a:rPr lang="en-US"/>
              <a:t>Implement a weighted student funding (or foundation) state funding formula</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F3D1E9-A1B8-20E3-6D74-3D41E04C75A1}"/>
              </a:ext>
            </a:extLst>
          </p:cNvPr>
          <p:cNvSpPr txBox="1"/>
          <p:nvPr/>
        </p:nvSpPr>
        <p:spPr>
          <a:xfrm>
            <a:off x="7377954" y="1166842"/>
            <a:ext cx="4276164"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Our recommendations would most easily be implemented through a foundation formula that uses student weights to distribute dollars to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E9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Dollars can be easily distributed according to student need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Funding is distributed transparently through easy calculations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Funds can be used flexibly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Differences in local capacity can be easily incorporated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6E9F"/>
                </a:solidFill>
                <a:effectLst/>
                <a:uLnTx/>
                <a:uFillTx/>
                <a:latin typeface="Calibri"/>
                <a:ea typeface="+mn-ea"/>
                <a:cs typeface="+mn-cs"/>
              </a:rPr>
              <a:t>The formula can be applied consistently to both districts and charter schools</a:t>
            </a:r>
          </a:p>
        </p:txBody>
      </p:sp>
    </p:spTree>
    <p:extLst>
      <p:ext uri="{BB962C8B-B14F-4D97-AF65-F5344CB8AC3E}">
        <p14:creationId xmlns:p14="http://schemas.microsoft.com/office/powerpoint/2010/main" val="25797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5CAA-83A6-22EB-E5F1-83885F1B7037}"/>
              </a:ext>
            </a:extLst>
          </p:cNvPr>
          <p:cNvSpPr>
            <a:spLocks noGrp="1"/>
          </p:cNvSpPr>
          <p:nvPr>
            <p:ph type="title"/>
          </p:nvPr>
        </p:nvSpPr>
        <p:spPr>
          <a:xfrm>
            <a:off x="4239426" y="2364841"/>
            <a:ext cx="3195415" cy="1325563"/>
          </a:xfrm>
        </p:spPr>
        <p:txBody>
          <a:bodyPr>
            <a:normAutofit/>
          </a:bodyPr>
          <a:lstStyle/>
          <a:p>
            <a:r>
              <a:rPr lang="en-US" sz="8800" b="1" dirty="0"/>
              <a:t>Q&amp;A</a:t>
            </a:r>
          </a:p>
        </p:txBody>
      </p:sp>
    </p:spTree>
    <p:extLst>
      <p:ext uri="{BB962C8B-B14F-4D97-AF65-F5344CB8AC3E}">
        <p14:creationId xmlns:p14="http://schemas.microsoft.com/office/powerpoint/2010/main" val="3641830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F3B0-68A8-93B4-4DF9-18AAF557F588}"/>
              </a:ext>
            </a:extLst>
          </p:cNvPr>
          <p:cNvSpPr>
            <a:spLocks noGrp="1"/>
          </p:cNvSpPr>
          <p:nvPr>
            <p:ph type="title"/>
          </p:nvPr>
        </p:nvSpPr>
        <p:spPr>
          <a:xfrm>
            <a:off x="4015510" y="2766218"/>
            <a:ext cx="7234382" cy="1325563"/>
          </a:xfrm>
        </p:spPr>
        <p:txBody>
          <a:bodyPr>
            <a:noAutofit/>
          </a:bodyPr>
          <a:lstStyle/>
          <a:p>
            <a:r>
              <a:rPr lang="en-US" sz="3200" b="1" i="0" strike="noStrike" dirty="0">
                <a:effectLst/>
                <a:latin typeface="Arial" panose="020B0604020202020204" pitchFamily="34" charset="0"/>
              </a:rPr>
              <a:t>Bruce Baker</a:t>
            </a:r>
            <a:br>
              <a:rPr lang="en-US" sz="3200" b="1" i="0" strike="noStrike" dirty="0">
                <a:effectLst/>
                <a:latin typeface="Arial" panose="020B0604020202020204" pitchFamily="34" charset="0"/>
              </a:rPr>
            </a:br>
            <a:br>
              <a:rPr lang="en-US" sz="3200" b="1" dirty="0">
                <a:solidFill>
                  <a:srgbClr val="000000"/>
                </a:solidFill>
                <a:latin typeface="Arial" panose="020B0604020202020204" pitchFamily="34" charset="0"/>
              </a:rPr>
            </a:br>
            <a:r>
              <a:rPr lang="en-US" sz="3200" b="1" i="0" u="none" strike="noStrike" dirty="0">
                <a:solidFill>
                  <a:srgbClr val="000000"/>
                </a:solidFill>
                <a:effectLst/>
                <a:latin typeface="Arial" panose="020B0604020202020204" pitchFamily="34" charset="0"/>
              </a:rPr>
              <a:t>Professor and Chair of the Department of Teaching and Learning</a:t>
            </a:r>
            <a:br>
              <a:rPr lang="en-US" sz="3200" b="1" i="0" u="none" strike="noStrike" dirty="0">
                <a:solidFill>
                  <a:srgbClr val="000000"/>
                </a:solidFill>
                <a:effectLst/>
                <a:latin typeface="Arial" panose="020B0604020202020204" pitchFamily="34" charset="0"/>
              </a:rPr>
            </a:br>
            <a:br>
              <a:rPr lang="en-US" sz="3200" b="1" i="0" u="none" strike="noStrike" dirty="0">
                <a:solidFill>
                  <a:srgbClr val="000000"/>
                </a:solidFill>
                <a:effectLst/>
                <a:latin typeface="Arial" panose="020B0604020202020204" pitchFamily="34" charset="0"/>
              </a:rPr>
            </a:br>
            <a:r>
              <a:rPr lang="en-US" sz="3200" b="1" i="0" u="none" strike="noStrike" dirty="0">
                <a:solidFill>
                  <a:srgbClr val="000000"/>
                </a:solidFill>
                <a:effectLst/>
                <a:latin typeface="Arial" panose="020B0604020202020204" pitchFamily="34" charset="0"/>
              </a:rPr>
              <a:t>University of Miami</a:t>
            </a:r>
            <a:endParaRPr lang="en-US" sz="6600" dirty="0"/>
          </a:p>
        </p:txBody>
      </p:sp>
      <p:pic>
        <p:nvPicPr>
          <p:cNvPr id="2050" name="Picture 2" descr="profile image">
            <a:extLst>
              <a:ext uri="{FF2B5EF4-FFF2-40B4-BE49-F238E27FC236}">
                <a16:creationId xmlns:a16="http://schemas.microsoft.com/office/drawing/2014/main" id="{EFE5E52D-BE22-8C8F-0F0F-55A63821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3" y="1764144"/>
            <a:ext cx="3060005" cy="372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617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469E-86E8-83E9-EB2A-7E61BDDA2022}"/>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A048B5C4-4514-2D40-C945-744DAFC7705C}"/>
              </a:ext>
            </a:extLst>
          </p:cNvPr>
          <p:cNvSpPr>
            <a:spLocks noGrp="1"/>
          </p:cNvSpPr>
          <p:nvPr>
            <p:ph idx="1"/>
          </p:nvPr>
        </p:nvSpPr>
        <p:spPr/>
        <p:txBody>
          <a:bodyPr/>
          <a:lstStyle/>
          <a:p>
            <a:r>
              <a:rPr lang="en-US" b="1" dirty="0"/>
              <a:t>How &amp; Why Money Matters for Schools</a:t>
            </a:r>
          </a:p>
          <a:p>
            <a:r>
              <a:rPr lang="en-US" b="1" dirty="0"/>
              <a:t>What we Know from Recent Research</a:t>
            </a:r>
          </a:p>
          <a:p>
            <a:r>
              <a:rPr lang="en-US" b="1" dirty="0"/>
              <a:t>Thoughts on Policy Design &amp; Implementation</a:t>
            </a:r>
          </a:p>
        </p:txBody>
      </p:sp>
      <p:sp>
        <p:nvSpPr>
          <p:cNvPr id="4" name="Footer Placeholder 3">
            <a:extLst>
              <a:ext uri="{FF2B5EF4-FFF2-40B4-BE49-F238E27FC236}">
                <a16:creationId xmlns:a16="http://schemas.microsoft.com/office/drawing/2014/main" id="{A4BEE30B-358F-9E78-CDAF-F5B50FDA5628}"/>
              </a:ext>
            </a:extLst>
          </p:cNvPr>
          <p:cNvSpPr>
            <a:spLocks noGrp="1"/>
          </p:cNvSpPr>
          <p:nvPr>
            <p:ph type="ftr" sz="quarter" idx="11"/>
          </p:nvPr>
        </p:nvSpPr>
        <p:spPr/>
        <p:txBody>
          <a:bodyPr/>
          <a:lstStyle/>
          <a:p>
            <a:r>
              <a:rPr lang="en-US"/>
              <a:t>Bruce D. Baker, University of Miami</a:t>
            </a:r>
          </a:p>
        </p:txBody>
      </p:sp>
    </p:spTree>
    <p:extLst>
      <p:ext uri="{BB962C8B-B14F-4D97-AF65-F5344CB8AC3E}">
        <p14:creationId xmlns:p14="http://schemas.microsoft.com/office/powerpoint/2010/main" val="2689059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4DDCB-A300-FE0D-9FCA-35763FE784F6}"/>
              </a:ext>
            </a:extLst>
          </p:cNvPr>
          <p:cNvPicPr>
            <a:picLocks noChangeAspect="1"/>
          </p:cNvPicPr>
          <p:nvPr/>
        </p:nvPicPr>
        <p:blipFill>
          <a:blip r:embed="rId3"/>
          <a:stretch>
            <a:fillRect/>
          </a:stretch>
        </p:blipFill>
        <p:spPr>
          <a:xfrm>
            <a:off x="676804" y="92604"/>
            <a:ext cx="10660063" cy="6310185"/>
          </a:xfrm>
          <a:prstGeom prst="rect">
            <a:avLst/>
          </a:prstGeom>
        </p:spPr>
      </p:pic>
      <p:sp>
        <p:nvSpPr>
          <p:cNvPr id="4" name="TextBox 3">
            <a:extLst>
              <a:ext uri="{FF2B5EF4-FFF2-40B4-BE49-F238E27FC236}">
                <a16:creationId xmlns:a16="http://schemas.microsoft.com/office/drawing/2014/main" id="{37183F15-8186-7B6C-DAC2-1A047FD14594}"/>
              </a:ext>
            </a:extLst>
          </p:cNvPr>
          <p:cNvSpPr txBox="1"/>
          <p:nvPr/>
        </p:nvSpPr>
        <p:spPr>
          <a:xfrm>
            <a:off x="347133" y="6396064"/>
            <a:ext cx="8712200" cy="369332"/>
          </a:xfrm>
          <a:prstGeom prst="rect">
            <a:avLst/>
          </a:prstGeom>
          <a:noFill/>
        </p:spPr>
        <p:txBody>
          <a:bodyPr wrap="square">
            <a:spAutoFit/>
          </a:bodyPr>
          <a:lstStyle/>
          <a:p>
            <a:r>
              <a:rPr lang="en-US" dirty="0"/>
              <a:t>https://learningpolicyinstitute.org/product/how-money-matters-brief</a:t>
            </a:r>
          </a:p>
        </p:txBody>
      </p:sp>
      <p:sp>
        <p:nvSpPr>
          <p:cNvPr id="5" name="Footer Placeholder 4">
            <a:extLst>
              <a:ext uri="{FF2B5EF4-FFF2-40B4-BE49-F238E27FC236}">
                <a16:creationId xmlns:a16="http://schemas.microsoft.com/office/drawing/2014/main" id="{EBF52852-7405-3361-6806-7BBA2A02E18D}"/>
              </a:ext>
            </a:extLst>
          </p:cNvPr>
          <p:cNvSpPr>
            <a:spLocks noGrp="1"/>
          </p:cNvSpPr>
          <p:nvPr>
            <p:ph type="ftr" sz="quarter" idx="11"/>
          </p:nvPr>
        </p:nvSpPr>
        <p:spPr/>
        <p:txBody>
          <a:bodyPr/>
          <a:lstStyle/>
          <a:p>
            <a:r>
              <a:rPr lang="en-US"/>
              <a:t>Bruce D. Baker, University of Miami</a:t>
            </a:r>
          </a:p>
        </p:txBody>
      </p:sp>
    </p:spTree>
    <p:extLst>
      <p:ext uri="{BB962C8B-B14F-4D97-AF65-F5344CB8AC3E}">
        <p14:creationId xmlns:p14="http://schemas.microsoft.com/office/powerpoint/2010/main" val="547775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B5221C-A3DE-488F-C5C7-C3DF5C82B519}"/>
              </a:ext>
            </a:extLst>
          </p:cNvPr>
          <p:cNvSpPr/>
          <p:nvPr/>
        </p:nvSpPr>
        <p:spPr>
          <a:xfrm>
            <a:off x="163475" y="3297498"/>
            <a:ext cx="1363882" cy="10185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Spending* </a:t>
            </a:r>
          </a:p>
        </p:txBody>
      </p:sp>
      <p:sp>
        <p:nvSpPr>
          <p:cNvPr id="3" name="Rectangle 2">
            <a:extLst>
              <a:ext uri="{FF2B5EF4-FFF2-40B4-BE49-F238E27FC236}">
                <a16:creationId xmlns:a16="http://schemas.microsoft.com/office/drawing/2014/main" id="{581668AE-E7A4-B196-05D7-328001364A9F}"/>
              </a:ext>
            </a:extLst>
          </p:cNvPr>
          <p:cNvSpPr/>
          <p:nvPr/>
        </p:nvSpPr>
        <p:spPr>
          <a:xfrm>
            <a:off x="1678807" y="4660533"/>
            <a:ext cx="1581872" cy="101857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Capital Investment</a:t>
            </a:r>
          </a:p>
        </p:txBody>
      </p:sp>
      <p:sp>
        <p:nvSpPr>
          <p:cNvPr id="4" name="Rectangle 3">
            <a:extLst>
              <a:ext uri="{FF2B5EF4-FFF2-40B4-BE49-F238E27FC236}">
                <a16:creationId xmlns:a16="http://schemas.microsoft.com/office/drawing/2014/main" id="{E5A124CC-BC47-AFC8-AFB0-875415F41451}"/>
              </a:ext>
            </a:extLst>
          </p:cNvPr>
          <p:cNvSpPr/>
          <p:nvPr/>
        </p:nvSpPr>
        <p:spPr>
          <a:xfrm>
            <a:off x="1672214" y="1405459"/>
            <a:ext cx="1581872" cy="101857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Current Operations</a:t>
            </a:r>
          </a:p>
        </p:txBody>
      </p:sp>
      <p:sp>
        <p:nvSpPr>
          <p:cNvPr id="5" name="Rectangle 4">
            <a:extLst>
              <a:ext uri="{FF2B5EF4-FFF2-40B4-BE49-F238E27FC236}">
                <a16:creationId xmlns:a16="http://schemas.microsoft.com/office/drawing/2014/main" id="{17EC8CDC-7A4A-15B1-525A-189291C19DAB}"/>
              </a:ext>
            </a:extLst>
          </p:cNvPr>
          <p:cNvSpPr/>
          <p:nvPr/>
        </p:nvSpPr>
        <p:spPr>
          <a:xfrm>
            <a:off x="3357280" y="732670"/>
            <a:ext cx="1581872" cy="101857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Staffing Wages</a:t>
            </a:r>
          </a:p>
        </p:txBody>
      </p:sp>
      <p:sp>
        <p:nvSpPr>
          <p:cNvPr id="6" name="Rectangle 5">
            <a:extLst>
              <a:ext uri="{FF2B5EF4-FFF2-40B4-BE49-F238E27FC236}">
                <a16:creationId xmlns:a16="http://schemas.microsoft.com/office/drawing/2014/main" id="{259A3233-F85F-58CB-F2A9-809A05084803}"/>
              </a:ext>
            </a:extLst>
          </p:cNvPr>
          <p:cNvSpPr/>
          <p:nvPr/>
        </p:nvSpPr>
        <p:spPr>
          <a:xfrm>
            <a:off x="3357280" y="2114409"/>
            <a:ext cx="1581872" cy="101857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Staffing Quantities</a:t>
            </a:r>
          </a:p>
        </p:txBody>
      </p:sp>
      <p:sp>
        <p:nvSpPr>
          <p:cNvPr id="8" name="Rectangle 7">
            <a:extLst>
              <a:ext uri="{FF2B5EF4-FFF2-40B4-BE49-F238E27FC236}">
                <a16:creationId xmlns:a16="http://schemas.microsoft.com/office/drawing/2014/main" id="{0A4A8822-F517-B2A1-3038-54690D123C19}"/>
              </a:ext>
            </a:extLst>
          </p:cNvPr>
          <p:cNvSpPr/>
          <p:nvPr/>
        </p:nvSpPr>
        <p:spPr>
          <a:xfrm>
            <a:off x="3363873" y="5358757"/>
            <a:ext cx="1581872" cy="101857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Facilities</a:t>
            </a:r>
          </a:p>
        </p:txBody>
      </p:sp>
      <p:sp>
        <p:nvSpPr>
          <p:cNvPr id="9" name="Rectangle 8">
            <a:extLst>
              <a:ext uri="{FF2B5EF4-FFF2-40B4-BE49-F238E27FC236}">
                <a16:creationId xmlns:a16="http://schemas.microsoft.com/office/drawing/2014/main" id="{F6139F03-B790-AD1A-8177-E9F894492B9B}"/>
              </a:ext>
            </a:extLst>
          </p:cNvPr>
          <p:cNvSpPr/>
          <p:nvPr/>
        </p:nvSpPr>
        <p:spPr>
          <a:xfrm>
            <a:off x="10798000" y="3386479"/>
            <a:ext cx="1344592" cy="1018572"/>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Long Term outcomes</a:t>
            </a:r>
          </a:p>
        </p:txBody>
      </p:sp>
      <p:sp>
        <p:nvSpPr>
          <p:cNvPr id="10" name="Rectangle 9">
            <a:extLst>
              <a:ext uri="{FF2B5EF4-FFF2-40B4-BE49-F238E27FC236}">
                <a16:creationId xmlns:a16="http://schemas.microsoft.com/office/drawing/2014/main" id="{35CD5016-E9C3-5E47-0350-A44B69D26B0E}"/>
              </a:ext>
            </a:extLst>
          </p:cNvPr>
          <p:cNvSpPr/>
          <p:nvPr/>
        </p:nvSpPr>
        <p:spPr>
          <a:xfrm>
            <a:off x="6118648" y="3386479"/>
            <a:ext cx="1745846" cy="101857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Labor Market / Workforce Effects </a:t>
            </a:r>
          </a:p>
        </p:txBody>
      </p:sp>
      <p:sp>
        <p:nvSpPr>
          <p:cNvPr id="11" name="Rectangle 10">
            <a:extLst>
              <a:ext uri="{FF2B5EF4-FFF2-40B4-BE49-F238E27FC236}">
                <a16:creationId xmlns:a16="http://schemas.microsoft.com/office/drawing/2014/main" id="{F2037BFB-97A0-C66A-4042-340BAF7E1608}"/>
              </a:ext>
            </a:extLst>
          </p:cNvPr>
          <p:cNvSpPr/>
          <p:nvPr/>
        </p:nvSpPr>
        <p:spPr>
          <a:xfrm>
            <a:off x="7341215" y="2356568"/>
            <a:ext cx="2164466" cy="39836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Engagement</a:t>
            </a:r>
          </a:p>
        </p:txBody>
      </p:sp>
      <p:sp>
        <p:nvSpPr>
          <p:cNvPr id="12" name="Rectangle 11">
            <a:extLst>
              <a:ext uri="{FF2B5EF4-FFF2-40B4-BE49-F238E27FC236}">
                <a16:creationId xmlns:a16="http://schemas.microsoft.com/office/drawing/2014/main" id="{05D353FD-0805-1072-E168-2DB8B85706C2}"/>
              </a:ext>
            </a:extLst>
          </p:cNvPr>
          <p:cNvSpPr/>
          <p:nvPr/>
        </p:nvSpPr>
        <p:spPr>
          <a:xfrm>
            <a:off x="7341215" y="2817623"/>
            <a:ext cx="2164466" cy="39836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Attendance</a:t>
            </a:r>
          </a:p>
        </p:txBody>
      </p:sp>
      <p:sp>
        <p:nvSpPr>
          <p:cNvPr id="13" name="Rectangle 12">
            <a:extLst>
              <a:ext uri="{FF2B5EF4-FFF2-40B4-BE49-F238E27FC236}">
                <a16:creationId xmlns:a16="http://schemas.microsoft.com/office/drawing/2014/main" id="{672771BF-E659-436F-2578-86B062EC85A7}"/>
              </a:ext>
            </a:extLst>
          </p:cNvPr>
          <p:cNvSpPr/>
          <p:nvPr/>
        </p:nvSpPr>
        <p:spPr>
          <a:xfrm>
            <a:off x="7341216" y="4736118"/>
            <a:ext cx="2164466" cy="39836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Health</a:t>
            </a:r>
          </a:p>
        </p:txBody>
      </p:sp>
      <p:sp>
        <p:nvSpPr>
          <p:cNvPr id="14" name="Rectangle 13">
            <a:extLst>
              <a:ext uri="{FF2B5EF4-FFF2-40B4-BE49-F238E27FC236}">
                <a16:creationId xmlns:a16="http://schemas.microsoft.com/office/drawing/2014/main" id="{B971D5A7-48EC-C07B-5E47-ADCCC88E69F5}"/>
              </a:ext>
            </a:extLst>
          </p:cNvPr>
          <p:cNvSpPr/>
          <p:nvPr/>
        </p:nvSpPr>
        <p:spPr>
          <a:xfrm>
            <a:off x="8946728" y="3465499"/>
            <a:ext cx="1538082" cy="86622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Academic Achievement</a:t>
            </a:r>
          </a:p>
        </p:txBody>
      </p:sp>
      <p:sp>
        <p:nvSpPr>
          <p:cNvPr id="15" name="Rectangle 14">
            <a:extLst>
              <a:ext uri="{FF2B5EF4-FFF2-40B4-BE49-F238E27FC236}">
                <a16:creationId xmlns:a16="http://schemas.microsoft.com/office/drawing/2014/main" id="{08C6DCD6-5B31-9A9D-2DB8-6A0E2EBF36ED}"/>
              </a:ext>
            </a:extLst>
          </p:cNvPr>
          <p:cNvSpPr/>
          <p:nvPr/>
        </p:nvSpPr>
        <p:spPr>
          <a:xfrm>
            <a:off x="5039465" y="1469001"/>
            <a:ext cx="1426571" cy="926457"/>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Program Organization &amp; Delivery</a:t>
            </a:r>
          </a:p>
        </p:txBody>
      </p:sp>
      <p:sp>
        <p:nvSpPr>
          <p:cNvPr id="16" name="Rectangle 15">
            <a:extLst>
              <a:ext uri="{FF2B5EF4-FFF2-40B4-BE49-F238E27FC236}">
                <a16:creationId xmlns:a16="http://schemas.microsoft.com/office/drawing/2014/main" id="{4D6B2168-729B-2970-3956-81E625229575}"/>
              </a:ext>
            </a:extLst>
          </p:cNvPr>
          <p:cNvSpPr/>
          <p:nvPr/>
        </p:nvSpPr>
        <p:spPr>
          <a:xfrm>
            <a:off x="5048939" y="4709190"/>
            <a:ext cx="1670842" cy="938257"/>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Quality of Indoor &amp; Outdoor Spaces</a:t>
            </a:r>
          </a:p>
        </p:txBody>
      </p:sp>
      <p:cxnSp>
        <p:nvCxnSpPr>
          <p:cNvPr id="18" name="Straight Arrow Connector 17">
            <a:extLst>
              <a:ext uri="{FF2B5EF4-FFF2-40B4-BE49-F238E27FC236}">
                <a16:creationId xmlns:a16="http://schemas.microsoft.com/office/drawing/2014/main" id="{8AED4BA9-C3A9-304F-531A-9DEB6C137ED5}"/>
              </a:ext>
            </a:extLst>
          </p:cNvPr>
          <p:cNvCxnSpPr/>
          <p:nvPr/>
        </p:nvCxnSpPr>
        <p:spPr>
          <a:xfrm>
            <a:off x="451412" y="412718"/>
            <a:ext cx="1110012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AFF6F98-14E4-FA4E-E6B2-2AB7452AE218}"/>
              </a:ext>
            </a:extLst>
          </p:cNvPr>
          <p:cNvSpPr txBox="1"/>
          <p:nvPr/>
        </p:nvSpPr>
        <p:spPr>
          <a:xfrm>
            <a:off x="4514125" y="-12560"/>
            <a:ext cx="2121606" cy="369332"/>
          </a:xfrm>
          <a:prstGeom prst="rect">
            <a:avLst/>
          </a:prstGeom>
          <a:noFill/>
        </p:spPr>
        <p:txBody>
          <a:bodyPr wrap="none" rtlCol="0">
            <a:spAutoFit/>
          </a:bodyPr>
          <a:lstStyle/>
          <a:p>
            <a:r>
              <a:rPr lang="en-US" b="1" dirty="0"/>
              <a:t>Production Analysis </a:t>
            </a:r>
          </a:p>
        </p:txBody>
      </p:sp>
      <p:cxnSp>
        <p:nvCxnSpPr>
          <p:cNvPr id="20" name="Straight Arrow Connector 19">
            <a:extLst>
              <a:ext uri="{FF2B5EF4-FFF2-40B4-BE49-F238E27FC236}">
                <a16:creationId xmlns:a16="http://schemas.microsoft.com/office/drawing/2014/main" id="{4E3AD5A0-A4B7-1530-4C15-78A079AECA63}"/>
              </a:ext>
            </a:extLst>
          </p:cNvPr>
          <p:cNvCxnSpPr>
            <a:cxnSpLocks/>
          </p:cNvCxnSpPr>
          <p:nvPr/>
        </p:nvCxnSpPr>
        <p:spPr>
          <a:xfrm flipH="1">
            <a:off x="312516" y="6513223"/>
            <a:ext cx="11239018" cy="8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C672241-466A-5918-6E8E-366A4EB44EC8}"/>
              </a:ext>
            </a:extLst>
          </p:cNvPr>
          <p:cNvSpPr txBox="1"/>
          <p:nvPr/>
        </p:nvSpPr>
        <p:spPr>
          <a:xfrm>
            <a:off x="5259539" y="6525174"/>
            <a:ext cx="1483868" cy="369332"/>
          </a:xfrm>
          <a:prstGeom prst="rect">
            <a:avLst/>
          </a:prstGeom>
          <a:noFill/>
        </p:spPr>
        <p:txBody>
          <a:bodyPr wrap="none" rtlCol="0">
            <a:spAutoFit/>
          </a:bodyPr>
          <a:lstStyle/>
          <a:p>
            <a:r>
              <a:rPr lang="en-US" b="1" dirty="0"/>
              <a:t>Cost Analysis </a:t>
            </a:r>
          </a:p>
        </p:txBody>
      </p:sp>
      <p:cxnSp>
        <p:nvCxnSpPr>
          <p:cNvPr id="25" name="Connector: Elbow 24">
            <a:extLst>
              <a:ext uri="{FF2B5EF4-FFF2-40B4-BE49-F238E27FC236}">
                <a16:creationId xmlns:a16="http://schemas.microsoft.com/office/drawing/2014/main" id="{D17273FA-81E4-5B39-3E13-F50104E5095A}"/>
              </a:ext>
            </a:extLst>
          </p:cNvPr>
          <p:cNvCxnSpPr>
            <a:stCxn id="2" idx="0"/>
            <a:endCxn id="4" idx="1"/>
          </p:cNvCxnSpPr>
          <p:nvPr/>
        </p:nvCxnSpPr>
        <p:spPr>
          <a:xfrm rot="5400000" flipH="1" flipV="1">
            <a:off x="567439" y="2192723"/>
            <a:ext cx="1382753" cy="82679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24590709-2F6E-52C8-A2D2-5BBFBCCC1474}"/>
              </a:ext>
            </a:extLst>
          </p:cNvPr>
          <p:cNvCxnSpPr>
            <a:cxnSpLocks/>
            <a:stCxn id="2" idx="2"/>
            <a:endCxn id="3" idx="1"/>
          </p:cNvCxnSpPr>
          <p:nvPr/>
        </p:nvCxnSpPr>
        <p:spPr>
          <a:xfrm rot="16200000" flipH="1">
            <a:off x="835237" y="4326248"/>
            <a:ext cx="853749" cy="83339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F3394539-70AB-49E8-71A9-7D77E3ACCA2A}"/>
              </a:ext>
            </a:extLst>
          </p:cNvPr>
          <p:cNvCxnSpPr>
            <a:cxnSpLocks/>
            <a:stCxn id="3" idx="0"/>
            <a:endCxn id="7" idx="1"/>
          </p:cNvCxnSpPr>
          <p:nvPr/>
        </p:nvCxnSpPr>
        <p:spPr>
          <a:xfrm rot="5400000" flipH="1" flipV="1">
            <a:off x="2833197" y="4129857"/>
            <a:ext cx="167223" cy="89413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0F77D3B-F674-D449-47AF-156F9B1362CA}"/>
              </a:ext>
            </a:extLst>
          </p:cNvPr>
          <p:cNvCxnSpPr>
            <a:cxnSpLocks/>
            <a:stCxn id="3" idx="2"/>
            <a:endCxn id="8" idx="1"/>
          </p:cNvCxnSpPr>
          <p:nvPr/>
        </p:nvCxnSpPr>
        <p:spPr>
          <a:xfrm rot="16200000" flipH="1">
            <a:off x="2822339" y="5326509"/>
            <a:ext cx="188938" cy="89413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36BF65F3-F0A5-4800-6928-1DB117279E27}"/>
              </a:ext>
            </a:extLst>
          </p:cNvPr>
          <p:cNvCxnSpPr>
            <a:cxnSpLocks/>
            <a:stCxn id="4" idx="0"/>
            <a:endCxn id="5" idx="1"/>
          </p:cNvCxnSpPr>
          <p:nvPr/>
        </p:nvCxnSpPr>
        <p:spPr>
          <a:xfrm rot="5400000" flipH="1" flipV="1">
            <a:off x="2828464" y="876643"/>
            <a:ext cx="163503" cy="89413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9C9FA866-3C40-2C08-C902-1BEFE5833164}"/>
              </a:ext>
            </a:extLst>
          </p:cNvPr>
          <p:cNvCxnSpPr>
            <a:cxnSpLocks/>
            <a:stCxn id="4" idx="2"/>
            <a:endCxn id="6" idx="1"/>
          </p:cNvCxnSpPr>
          <p:nvPr/>
        </p:nvCxnSpPr>
        <p:spPr>
          <a:xfrm rot="16200000" flipH="1">
            <a:off x="2810383" y="2076798"/>
            <a:ext cx="199664" cy="89413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77650BA7-C3F2-668B-0FF9-DD754A424A27}"/>
              </a:ext>
            </a:extLst>
          </p:cNvPr>
          <p:cNvCxnSpPr>
            <a:cxnSpLocks/>
            <a:stCxn id="6" idx="3"/>
            <a:endCxn id="15" idx="2"/>
          </p:cNvCxnSpPr>
          <p:nvPr/>
        </p:nvCxnSpPr>
        <p:spPr>
          <a:xfrm flipV="1">
            <a:off x="4939152" y="2395458"/>
            <a:ext cx="813599" cy="22823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653083B0-9C65-119F-1121-9C7F4B002523}"/>
              </a:ext>
            </a:extLst>
          </p:cNvPr>
          <p:cNvCxnSpPr>
            <a:cxnSpLocks/>
            <a:stCxn id="5" idx="3"/>
            <a:endCxn id="15" idx="0"/>
          </p:cNvCxnSpPr>
          <p:nvPr/>
        </p:nvCxnSpPr>
        <p:spPr>
          <a:xfrm>
            <a:off x="4939152" y="1241956"/>
            <a:ext cx="813599" cy="22704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F65EF2F0-5A35-E232-496C-FB88705B6FBD}"/>
              </a:ext>
            </a:extLst>
          </p:cNvPr>
          <p:cNvCxnSpPr>
            <a:cxnSpLocks/>
            <a:stCxn id="5" idx="3"/>
            <a:endCxn id="10" idx="0"/>
          </p:cNvCxnSpPr>
          <p:nvPr/>
        </p:nvCxnSpPr>
        <p:spPr>
          <a:xfrm>
            <a:off x="4939152" y="1241956"/>
            <a:ext cx="2052419" cy="214452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5FE98B82-8950-8123-9BCD-F61944231428}"/>
              </a:ext>
            </a:extLst>
          </p:cNvPr>
          <p:cNvCxnSpPr>
            <a:cxnSpLocks/>
            <a:stCxn id="6" idx="3"/>
            <a:endCxn id="10" idx="1"/>
          </p:cNvCxnSpPr>
          <p:nvPr/>
        </p:nvCxnSpPr>
        <p:spPr>
          <a:xfrm>
            <a:off x="4939152" y="2623695"/>
            <a:ext cx="1179496" cy="1272070"/>
          </a:xfrm>
          <a:prstGeom prst="bentConnector3">
            <a:avLst>
              <a:gd name="adj1" fmla="val 6866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47EA4168-8137-D6FF-8DED-2AD57629DF25}"/>
              </a:ext>
            </a:extLst>
          </p:cNvPr>
          <p:cNvCxnSpPr>
            <a:cxnSpLocks/>
            <a:stCxn id="15" idx="3"/>
            <a:endCxn id="10" idx="0"/>
          </p:cNvCxnSpPr>
          <p:nvPr/>
        </p:nvCxnSpPr>
        <p:spPr>
          <a:xfrm>
            <a:off x="6466036" y="1932230"/>
            <a:ext cx="525535" cy="145424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317ABA4A-4723-8991-592A-E18721F5D3A3}"/>
              </a:ext>
            </a:extLst>
          </p:cNvPr>
          <p:cNvCxnSpPr>
            <a:cxnSpLocks/>
            <a:stCxn id="8" idx="3"/>
            <a:endCxn id="16" idx="2"/>
          </p:cNvCxnSpPr>
          <p:nvPr/>
        </p:nvCxnSpPr>
        <p:spPr>
          <a:xfrm flipV="1">
            <a:off x="4945745" y="5647447"/>
            <a:ext cx="938615" cy="22059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61C7DEE8-E016-F26C-AA83-294500CDF8F5}"/>
              </a:ext>
            </a:extLst>
          </p:cNvPr>
          <p:cNvCxnSpPr>
            <a:cxnSpLocks/>
            <a:stCxn id="7" idx="3"/>
            <a:endCxn id="16" idx="0"/>
          </p:cNvCxnSpPr>
          <p:nvPr/>
        </p:nvCxnSpPr>
        <p:spPr>
          <a:xfrm>
            <a:off x="4945745" y="4493310"/>
            <a:ext cx="938615" cy="21588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9A9A70CC-A4BD-0BA2-818C-0A419607A064}"/>
              </a:ext>
            </a:extLst>
          </p:cNvPr>
          <p:cNvCxnSpPr>
            <a:cxnSpLocks/>
            <a:stCxn id="16" idx="3"/>
            <a:endCxn id="10" idx="2"/>
          </p:cNvCxnSpPr>
          <p:nvPr/>
        </p:nvCxnSpPr>
        <p:spPr>
          <a:xfrm flipV="1">
            <a:off x="6719781" y="4405051"/>
            <a:ext cx="271790" cy="77326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3C700800-AC6B-4A69-E6A4-212576CB9AB2}"/>
              </a:ext>
            </a:extLst>
          </p:cNvPr>
          <p:cNvCxnSpPr>
            <a:cxnSpLocks/>
            <a:stCxn id="16" idx="3"/>
            <a:endCxn id="13" idx="1"/>
          </p:cNvCxnSpPr>
          <p:nvPr/>
        </p:nvCxnSpPr>
        <p:spPr>
          <a:xfrm flipV="1">
            <a:off x="6719781" y="4935299"/>
            <a:ext cx="621435" cy="243020"/>
          </a:xfrm>
          <a:prstGeom prst="bentConnector3">
            <a:avLst>
              <a:gd name="adj1" fmla="val 4455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E1E742B8-3359-019D-39C3-C6DF2534EFA6}"/>
              </a:ext>
            </a:extLst>
          </p:cNvPr>
          <p:cNvCxnSpPr>
            <a:cxnSpLocks/>
            <a:stCxn id="13" idx="3"/>
            <a:endCxn id="14" idx="2"/>
          </p:cNvCxnSpPr>
          <p:nvPr/>
        </p:nvCxnSpPr>
        <p:spPr>
          <a:xfrm flipV="1">
            <a:off x="9505682" y="4331724"/>
            <a:ext cx="210087" cy="60357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55DE85F8-7316-55D8-462D-4EA4A3AFAFCE}"/>
              </a:ext>
            </a:extLst>
          </p:cNvPr>
          <p:cNvCxnSpPr>
            <a:cxnSpLocks/>
            <a:stCxn id="13" idx="0"/>
            <a:endCxn id="12" idx="2"/>
          </p:cNvCxnSpPr>
          <p:nvPr/>
        </p:nvCxnSpPr>
        <p:spPr>
          <a:xfrm rot="16200000" flipV="1">
            <a:off x="7663382" y="3976050"/>
            <a:ext cx="1520134"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B8F3116C-FF0A-8DBA-C1CE-A32EC05C18D4}"/>
              </a:ext>
            </a:extLst>
          </p:cNvPr>
          <p:cNvCxnSpPr>
            <a:cxnSpLocks/>
            <a:stCxn id="10" idx="3"/>
            <a:endCxn id="14" idx="1"/>
          </p:cNvCxnSpPr>
          <p:nvPr/>
        </p:nvCxnSpPr>
        <p:spPr>
          <a:xfrm>
            <a:off x="7864494" y="3895765"/>
            <a:ext cx="1082234" cy="28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2DEED372-1AD2-AE10-DADC-E43098466C36}"/>
              </a:ext>
            </a:extLst>
          </p:cNvPr>
          <p:cNvCxnSpPr>
            <a:cxnSpLocks/>
            <a:stCxn id="12" idx="3"/>
            <a:endCxn id="14" idx="0"/>
          </p:cNvCxnSpPr>
          <p:nvPr/>
        </p:nvCxnSpPr>
        <p:spPr>
          <a:xfrm>
            <a:off x="9505681" y="3016804"/>
            <a:ext cx="210088" cy="44869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6337966C-F02E-D890-C619-582F6D35735F}"/>
              </a:ext>
            </a:extLst>
          </p:cNvPr>
          <p:cNvCxnSpPr>
            <a:cxnSpLocks/>
            <a:stCxn id="15" idx="3"/>
            <a:endCxn id="12" idx="1"/>
          </p:cNvCxnSpPr>
          <p:nvPr/>
        </p:nvCxnSpPr>
        <p:spPr>
          <a:xfrm>
            <a:off x="6466036" y="1932230"/>
            <a:ext cx="875179" cy="1084574"/>
          </a:xfrm>
          <a:prstGeom prst="bentConnector3">
            <a:avLst>
              <a:gd name="adj1" fmla="val 59675"/>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AFD31C71-760F-56DA-B368-1AAB9136F93C}"/>
              </a:ext>
            </a:extLst>
          </p:cNvPr>
          <p:cNvCxnSpPr>
            <a:cxnSpLocks/>
            <a:stCxn id="15" idx="3"/>
            <a:endCxn id="11" idx="1"/>
          </p:cNvCxnSpPr>
          <p:nvPr/>
        </p:nvCxnSpPr>
        <p:spPr>
          <a:xfrm>
            <a:off x="6466036" y="1932230"/>
            <a:ext cx="875179" cy="623519"/>
          </a:xfrm>
          <a:prstGeom prst="bentConnector3">
            <a:avLst>
              <a:gd name="adj1" fmla="val 5870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6AC8705B-AB6D-5D14-FDAD-1176910B10E6}"/>
              </a:ext>
            </a:extLst>
          </p:cNvPr>
          <p:cNvCxnSpPr>
            <a:cxnSpLocks/>
            <a:stCxn id="11" idx="3"/>
            <a:endCxn id="14" idx="0"/>
          </p:cNvCxnSpPr>
          <p:nvPr/>
        </p:nvCxnSpPr>
        <p:spPr>
          <a:xfrm>
            <a:off x="9505681" y="2555749"/>
            <a:ext cx="210088" cy="90975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D97E3546-1223-F9E8-FE96-CA9A78E2CD23}"/>
              </a:ext>
            </a:extLst>
          </p:cNvPr>
          <p:cNvCxnSpPr>
            <a:cxnSpLocks/>
            <a:endCxn id="9" idx="0"/>
          </p:cNvCxnSpPr>
          <p:nvPr/>
        </p:nvCxnSpPr>
        <p:spPr>
          <a:xfrm>
            <a:off x="9726074" y="2804212"/>
            <a:ext cx="1744222" cy="58226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A45190DD-5A96-6420-4921-3B1D755CA53A}"/>
              </a:ext>
            </a:extLst>
          </p:cNvPr>
          <p:cNvCxnSpPr>
            <a:cxnSpLocks/>
            <a:endCxn id="9" idx="2"/>
          </p:cNvCxnSpPr>
          <p:nvPr/>
        </p:nvCxnSpPr>
        <p:spPr>
          <a:xfrm flipV="1">
            <a:off x="9726074" y="4405051"/>
            <a:ext cx="1744222" cy="28896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8826E73D-BDB7-97C3-3C6C-D3AD058EB24E}"/>
              </a:ext>
            </a:extLst>
          </p:cNvPr>
          <p:cNvCxnSpPr>
            <a:cxnSpLocks/>
            <a:stCxn id="14" idx="3"/>
            <a:endCxn id="9" idx="1"/>
          </p:cNvCxnSpPr>
          <p:nvPr/>
        </p:nvCxnSpPr>
        <p:spPr>
          <a:xfrm flipV="1">
            <a:off x="10484810" y="3895765"/>
            <a:ext cx="313190" cy="28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87A3FE4-E770-4B3E-4843-E3706CD8D8D2}"/>
              </a:ext>
            </a:extLst>
          </p:cNvPr>
          <p:cNvCxnSpPr>
            <a:cxnSpLocks/>
            <a:stCxn id="8" idx="0"/>
            <a:endCxn id="6" idx="2"/>
          </p:cNvCxnSpPr>
          <p:nvPr/>
        </p:nvCxnSpPr>
        <p:spPr>
          <a:xfrm rot="16200000" flipV="1">
            <a:off x="3038625" y="4242572"/>
            <a:ext cx="2225776" cy="659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E1C9EE7-F416-BE23-A174-E66EA559A6E2}"/>
              </a:ext>
            </a:extLst>
          </p:cNvPr>
          <p:cNvSpPr/>
          <p:nvPr/>
        </p:nvSpPr>
        <p:spPr>
          <a:xfrm>
            <a:off x="3363873" y="3984024"/>
            <a:ext cx="1581872" cy="101857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Facilities Improvements</a:t>
            </a:r>
          </a:p>
        </p:txBody>
      </p:sp>
      <p:cxnSp>
        <p:nvCxnSpPr>
          <p:cNvPr id="30" name="Straight Arrow Connector 29">
            <a:extLst>
              <a:ext uri="{FF2B5EF4-FFF2-40B4-BE49-F238E27FC236}">
                <a16:creationId xmlns:a16="http://schemas.microsoft.com/office/drawing/2014/main" id="{FDE67D0B-EBCF-FE97-92BA-6F28FE8A3A27}"/>
              </a:ext>
            </a:extLst>
          </p:cNvPr>
          <p:cNvCxnSpPr>
            <a:stCxn id="6" idx="0"/>
            <a:endCxn id="5" idx="2"/>
          </p:cNvCxnSpPr>
          <p:nvPr/>
        </p:nvCxnSpPr>
        <p:spPr>
          <a:xfrm flipV="1">
            <a:off x="4148216" y="1751242"/>
            <a:ext cx="0" cy="36316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85A4D1F-1863-9A17-E565-89E8362DDD77}"/>
              </a:ext>
            </a:extLst>
          </p:cNvPr>
          <p:cNvSpPr/>
          <p:nvPr/>
        </p:nvSpPr>
        <p:spPr>
          <a:xfrm>
            <a:off x="3379175" y="3344382"/>
            <a:ext cx="1581872" cy="481476"/>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MS&amp;E &amp;Other</a:t>
            </a:r>
          </a:p>
        </p:txBody>
      </p:sp>
      <p:cxnSp>
        <p:nvCxnSpPr>
          <p:cNvPr id="50" name="Connector: Elbow 49">
            <a:extLst>
              <a:ext uri="{FF2B5EF4-FFF2-40B4-BE49-F238E27FC236}">
                <a16:creationId xmlns:a16="http://schemas.microsoft.com/office/drawing/2014/main" id="{4B30AD27-3EB5-D5B0-9F91-D1AD07B9B52F}"/>
              </a:ext>
            </a:extLst>
          </p:cNvPr>
          <p:cNvCxnSpPr>
            <a:cxnSpLocks/>
            <a:stCxn id="4" idx="2"/>
            <a:endCxn id="43" idx="1"/>
          </p:cNvCxnSpPr>
          <p:nvPr/>
        </p:nvCxnSpPr>
        <p:spPr>
          <a:xfrm rot="16200000" flipH="1">
            <a:off x="2340618" y="2546562"/>
            <a:ext cx="1161089" cy="91602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9064157D-6B87-A354-9C70-B72E97C90DC3}"/>
              </a:ext>
            </a:extLst>
          </p:cNvPr>
          <p:cNvCxnSpPr>
            <a:cxnSpLocks/>
            <a:stCxn id="43" idx="3"/>
            <a:endCxn id="15" idx="2"/>
          </p:cNvCxnSpPr>
          <p:nvPr/>
        </p:nvCxnSpPr>
        <p:spPr>
          <a:xfrm flipV="1">
            <a:off x="4961047" y="2395458"/>
            <a:ext cx="791704" cy="118966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Footer Placeholder 21">
            <a:extLst>
              <a:ext uri="{FF2B5EF4-FFF2-40B4-BE49-F238E27FC236}">
                <a16:creationId xmlns:a16="http://schemas.microsoft.com/office/drawing/2014/main" id="{B5CAE1E8-B521-84BD-C163-6678DBCD53E1}"/>
              </a:ext>
            </a:extLst>
          </p:cNvPr>
          <p:cNvSpPr>
            <a:spLocks noGrp="1"/>
          </p:cNvSpPr>
          <p:nvPr>
            <p:ph type="ftr" sz="quarter" idx="11"/>
          </p:nvPr>
        </p:nvSpPr>
        <p:spPr/>
        <p:txBody>
          <a:bodyPr/>
          <a:lstStyle/>
          <a:p>
            <a:r>
              <a:rPr lang="en-US"/>
              <a:t>Bruce D. Baker, University of Miami</a:t>
            </a:r>
          </a:p>
        </p:txBody>
      </p:sp>
    </p:spTree>
    <p:extLst>
      <p:ext uri="{BB962C8B-B14F-4D97-AF65-F5344CB8AC3E}">
        <p14:creationId xmlns:p14="http://schemas.microsoft.com/office/powerpoint/2010/main" val="1586830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0C85796-D5A6-0693-3924-E755BB8594F0}"/>
              </a:ext>
            </a:extLst>
          </p:cNvPr>
          <p:cNvCxnSpPr/>
          <p:nvPr/>
        </p:nvCxnSpPr>
        <p:spPr>
          <a:xfrm>
            <a:off x="1041318" y="2717065"/>
            <a:ext cx="1083733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78F7170-5CFB-AA29-407B-CAE68EDB5C6F}"/>
              </a:ext>
            </a:extLst>
          </p:cNvPr>
          <p:cNvCxnSpPr>
            <a:cxnSpLocks/>
          </p:cNvCxnSpPr>
          <p:nvPr/>
        </p:nvCxnSpPr>
        <p:spPr>
          <a:xfrm>
            <a:off x="1041318" y="4351951"/>
            <a:ext cx="0" cy="567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C3E1525-CECD-E7E7-79B7-7D91960E91FD}"/>
              </a:ext>
            </a:extLst>
          </p:cNvPr>
          <p:cNvCxnSpPr/>
          <p:nvPr/>
        </p:nvCxnSpPr>
        <p:spPr>
          <a:xfrm>
            <a:off x="1540852" y="2081025"/>
            <a:ext cx="0" cy="567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C4D3D83-D24D-83E3-F424-0400AA3BE3FF}"/>
              </a:ext>
            </a:extLst>
          </p:cNvPr>
          <p:cNvCxnSpPr/>
          <p:nvPr/>
        </p:nvCxnSpPr>
        <p:spPr>
          <a:xfrm>
            <a:off x="4270947" y="2075023"/>
            <a:ext cx="0" cy="567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246FFD1-A318-65E7-46FA-1853451319F9}"/>
              </a:ext>
            </a:extLst>
          </p:cNvPr>
          <p:cNvCxnSpPr/>
          <p:nvPr/>
        </p:nvCxnSpPr>
        <p:spPr>
          <a:xfrm>
            <a:off x="7653786" y="2081025"/>
            <a:ext cx="0" cy="567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E7C791-849F-9F3D-0827-C88A0B094B12}"/>
              </a:ext>
            </a:extLst>
          </p:cNvPr>
          <p:cNvSpPr txBox="1"/>
          <p:nvPr/>
        </p:nvSpPr>
        <p:spPr>
          <a:xfrm rot="16200000">
            <a:off x="-892517" y="2140628"/>
            <a:ext cx="2395849" cy="369332"/>
          </a:xfrm>
          <a:prstGeom prst="rect">
            <a:avLst/>
          </a:prstGeom>
          <a:noFill/>
        </p:spPr>
        <p:txBody>
          <a:bodyPr wrap="none" rtlCol="0">
            <a:spAutoFit/>
          </a:bodyPr>
          <a:lstStyle/>
          <a:p>
            <a:r>
              <a:rPr lang="en-US" dirty="0"/>
              <a:t>School Funding Context</a:t>
            </a:r>
          </a:p>
        </p:txBody>
      </p:sp>
      <p:sp>
        <p:nvSpPr>
          <p:cNvPr id="10" name="TextBox 9">
            <a:extLst>
              <a:ext uri="{FF2B5EF4-FFF2-40B4-BE49-F238E27FC236}">
                <a16:creationId xmlns:a16="http://schemas.microsoft.com/office/drawing/2014/main" id="{E971E8FB-6F13-2719-BDE0-3564283DD480}"/>
              </a:ext>
            </a:extLst>
          </p:cNvPr>
          <p:cNvSpPr txBox="1"/>
          <p:nvPr/>
        </p:nvSpPr>
        <p:spPr>
          <a:xfrm rot="16200000">
            <a:off x="-537368" y="4570747"/>
            <a:ext cx="1667251" cy="369332"/>
          </a:xfrm>
          <a:prstGeom prst="rect">
            <a:avLst/>
          </a:prstGeom>
          <a:noFill/>
        </p:spPr>
        <p:txBody>
          <a:bodyPr wrap="none" rtlCol="0">
            <a:spAutoFit/>
          </a:bodyPr>
          <a:lstStyle/>
          <a:p>
            <a:r>
              <a:rPr lang="en-US" dirty="0"/>
              <a:t>Research &amp; Eval</a:t>
            </a:r>
          </a:p>
        </p:txBody>
      </p:sp>
      <p:cxnSp>
        <p:nvCxnSpPr>
          <p:cNvPr id="12" name="Straight Arrow Connector 11">
            <a:extLst>
              <a:ext uri="{FF2B5EF4-FFF2-40B4-BE49-F238E27FC236}">
                <a16:creationId xmlns:a16="http://schemas.microsoft.com/office/drawing/2014/main" id="{BFCC8603-B944-DC7D-0B16-45679301D131}"/>
              </a:ext>
            </a:extLst>
          </p:cNvPr>
          <p:cNvCxnSpPr/>
          <p:nvPr/>
        </p:nvCxnSpPr>
        <p:spPr>
          <a:xfrm>
            <a:off x="1041319" y="4927684"/>
            <a:ext cx="1083733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E04CA4-9BB6-6860-27E6-12E80E82FD3C}"/>
              </a:ext>
            </a:extLst>
          </p:cNvPr>
          <p:cNvSpPr txBox="1"/>
          <p:nvPr/>
        </p:nvSpPr>
        <p:spPr>
          <a:xfrm>
            <a:off x="626454" y="3753620"/>
            <a:ext cx="830677" cy="523220"/>
          </a:xfrm>
          <a:prstGeom prst="rect">
            <a:avLst/>
          </a:prstGeom>
          <a:noFill/>
        </p:spPr>
        <p:txBody>
          <a:bodyPr wrap="none" rtlCol="0">
            <a:spAutoFit/>
          </a:bodyPr>
          <a:lstStyle/>
          <a:p>
            <a:pPr algn="ctr"/>
            <a:r>
              <a:rPr lang="en-US" sz="1400" dirty="0"/>
              <a:t>1966</a:t>
            </a:r>
          </a:p>
          <a:p>
            <a:pPr algn="ctr"/>
            <a:r>
              <a:rPr lang="en-US" sz="1400" dirty="0"/>
              <a:t>Coleman</a:t>
            </a:r>
          </a:p>
        </p:txBody>
      </p:sp>
      <p:sp>
        <p:nvSpPr>
          <p:cNvPr id="19" name="TextBox 18">
            <a:extLst>
              <a:ext uri="{FF2B5EF4-FFF2-40B4-BE49-F238E27FC236}">
                <a16:creationId xmlns:a16="http://schemas.microsoft.com/office/drawing/2014/main" id="{ED87E9D8-BF24-303A-21B4-24C5F06309CE}"/>
              </a:ext>
            </a:extLst>
          </p:cNvPr>
          <p:cNvSpPr txBox="1"/>
          <p:nvPr/>
        </p:nvSpPr>
        <p:spPr>
          <a:xfrm>
            <a:off x="1214480" y="1711693"/>
            <a:ext cx="652743" cy="369332"/>
          </a:xfrm>
          <a:prstGeom prst="rect">
            <a:avLst/>
          </a:prstGeom>
          <a:noFill/>
        </p:spPr>
        <p:txBody>
          <a:bodyPr wrap="none" rtlCol="0">
            <a:spAutoFit/>
          </a:bodyPr>
          <a:lstStyle/>
          <a:p>
            <a:r>
              <a:rPr lang="en-US" dirty="0"/>
              <a:t>1971</a:t>
            </a:r>
          </a:p>
        </p:txBody>
      </p:sp>
      <p:sp>
        <p:nvSpPr>
          <p:cNvPr id="20" name="TextBox 19">
            <a:extLst>
              <a:ext uri="{FF2B5EF4-FFF2-40B4-BE49-F238E27FC236}">
                <a16:creationId xmlns:a16="http://schemas.microsoft.com/office/drawing/2014/main" id="{8A194A04-610A-E541-BC5A-B6F3460E42E3}"/>
              </a:ext>
            </a:extLst>
          </p:cNvPr>
          <p:cNvSpPr txBox="1"/>
          <p:nvPr/>
        </p:nvSpPr>
        <p:spPr>
          <a:xfrm>
            <a:off x="3944575" y="1699689"/>
            <a:ext cx="652743" cy="369332"/>
          </a:xfrm>
          <a:prstGeom prst="rect">
            <a:avLst/>
          </a:prstGeom>
          <a:noFill/>
        </p:spPr>
        <p:txBody>
          <a:bodyPr wrap="none" rtlCol="0">
            <a:spAutoFit/>
          </a:bodyPr>
          <a:lstStyle/>
          <a:p>
            <a:r>
              <a:rPr lang="en-US" dirty="0"/>
              <a:t>1989</a:t>
            </a:r>
          </a:p>
        </p:txBody>
      </p:sp>
      <p:sp>
        <p:nvSpPr>
          <p:cNvPr id="21" name="TextBox 20">
            <a:extLst>
              <a:ext uri="{FF2B5EF4-FFF2-40B4-BE49-F238E27FC236}">
                <a16:creationId xmlns:a16="http://schemas.microsoft.com/office/drawing/2014/main" id="{86360E08-8AA1-21CD-5E56-BFE04994D62B}"/>
              </a:ext>
            </a:extLst>
          </p:cNvPr>
          <p:cNvSpPr txBox="1"/>
          <p:nvPr/>
        </p:nvSpPr>
        <p:spPr>
          <a:xfrm>
            <a:off x="7327414" y="1705691"/>
            <a:ext cx="652743" cy="369332"/>
          </a:xfrm>
          <a:prstGeom prst="rect">
            <a:avLst/>
          </a:prstGeom>
          <a:noFill/>
        </p:spPr>
        <p:txBody>
          <a:bodyPr wrap="none" rtlCol="0">
            <a:spAutoFit/>
          </a:bodyPr>
          <a:lstStyle/>
          <a:p>
            <a:r>
              <a:rPr lang="en-US" dirty="0"/>
              <a:t>2007</a:t>
            </a:r>
          </a:p>
        </p:txBody>
      </p:sp>
      <p:cxnSp>
        <p:nvCxnSpPr>
          <p:cNvPr id="22" name="Straight Arrow Connector 21">
            <a:extLst>
              <a:ext uri="{FF2B5EF4-FFF2-40B4-BE49-F238E27FC236}">
                <a16:creationId xmlns:a16="http://schemas.microsoft.com/office/drawing/2014/main" id="{B5B50FD1-2E94-0336-FF8F-B1577FBA534E}"/>
              </a:ext>
            </a:extLst>
          </p:cNvPr>
          <p:cNvCxnSpPr/>
          <p:nvPr/>
        </p:nvCxnSpPr>
        <p:spPr>
          <a:xfrm>
            <a:off x="4823511" y="2066221"/>
            <a:ext cx="0" cy="567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EDFB50A-5F4B-BA05-A560-2E7D9AB83015}"/>
              </a:ext>
            </a:extLst>
          </p:cNvPr>
          <p:cNvSpPr txBox="1"/>
          <p:nvPr/>
        </p:nvSpPr>
        <p:spPr>
          <a:xfrm>
            <a:off x="4497139" y="1690887"/>
            <a:ext cx="652743" cy="369332"/>
          </a:xfrm>
          <a:prstGeom prst="rect">
            <a:avLst/>
          </a:prstGeom>
          <a:noFill/>
        </p:spPr>
        <p:txBody>
          <a:bodyPr wrap="none" rtlCol="0">
            <a:spAutoFit/>
          </a:bodyPr>
          <a:lstStyle/>
          <a:p>
            <a:r>
              <a:rPr lang="en-US" dirty="0"/>
              <a:t>1992</a:t>
            </a:r>
          </a:p>
        </p:txBody>
      </p:sp>
      <p:sp>
        <p:nvSpPr>
          <p:cNvPr id="24" name="TextBox 23">
            <a:extLst>
              <a:ext uri="{FF2B5EF4-FFF2-40B4-BE49-F238E27FC236}">
                <a16:creationId xmlns:a16="http://schemas.microsoft.com/office/drawing/2014/main" id="{6A2865EB-96C6-0D7A-B9CC-B83625273324}"/>
              </a:ext>
            </a:extLst>
          </p:cNvPr>
          <p:cNvSpPr txBox="1"/>
          <p:nvPr/>
        </p:nvSpPr>
        <p:spPr>
          <a:xfrm>
            <a:off x="1867223" y="2140628"/>
            <a:ext cx="2108013" cy="369332"/>
          </a:xfrm>
          <a:prstGeom prst="rect">
            <a:avLst/>
          </a:prstGeom>
          <a:noFill/>
        </p:spPr>
        <p:txBody>
          <a:bodyPr wrap="none" rtlCol="0">
            <a:spAutoFit/>
          </a:bodyPr>
          <a:lstStyle/>
          <a:p>
            <a:r>
              <a:rPr lang="en-US" b="1" i="1" dirty="0">
                <a:solidFill>
                  <a:schemeClr val="accent6"/>
                </a:solidFill>
              </a:rPr>
              <a:t>Wealth Equalization</a:t>
            </a:r>
          </a:p>
        </p:txBody>
      </p:sp>
      <p:sp>
        <p:nvSpPr>
          <p:cNvPr id="25" name="TextBox 24">
            <a:extLst>
              <a:ext uri="{FF2B5EF4-FFF2-40B4-BE49-F238E27FC236}">
                <a16:creationId xmlns:a16="http://schemas.microsoft.com/office/drawing/2014/main" id="{94443895-81F2-B620-5BFF-20725616BC80}"/>
              </a:ext>
            </a:extLst>
          </p:cNvPr>
          <p:cNvSpPr txBox="1"/>
          <p:nvPr/>
        </p:nvSpPr>
        <p:spPr>
          <a:xfrm>
            <a:off x="5149882" y="2069627"/>
            <a:ext cx="1976760" cy="646331"/>
          </a:xfrm>
          <a:prstGeom prst="rect">
            <a:avLst/>
          </a:prstGeom>
          <a:noFill/>
        </p:spPr>
        <p:txBody>
          <a:bodyPr wrap="none" rtlCol="0">
            <a:spAutoFit/>
          </a:bodyPr>
          <a:lstStyle/>
          <a:p>
            <a:pPr algn="ctr"/>
            <a:r>
              <a:rPr lang="en-US" b="1" i="1" dirty="0">
                <a:solidFill>
                  <a:schemeClr val="accent6"/>
                </a:solidFill>
              </a:rPr>
              <a:t>Targeted Increases</a:t>
            </a:r>
          </a:p>
          <a:p>
            <a:pPr algn="ctr"/>
            <a:r>
              <a:rPr lang="en-US" b="1" i="1" dirty="0">
                <a:solidFill>
                  <a:schemeClr val="accent6"/>
                </a:solidFill>
              </a:rPr>
              <a:t>(Progressiveness)</a:t>
            </a:r>
          </a:p>
        </p:txBody>
      </p:sp>
      <p:sp>
        <p:nvSpPr>
          <p:cNvPr id="26" name="TextBox 25">
            <a:extLst>
              <a:ext uri="{FF2B5EF4-FFF2-40B4-BE49-F238E27FC236}">
                <a16:creationId xmlns:a16="http://schemas.microsoft.com/office/drawing/2014/main" id="{6375C5C6-5EBF-6B4D-EB8E-46E57C809A75}"/>
              </a:ext>
            </a:extLst>
          </p:cNvPr>
          <p:cNvSpPr txBox="1"/>
          <p:nvPr/>
        </p:nvSpPr>
        <p:spPr>
          <a:xfrm>
            <a:off x="7980157" y="2104674"/>
            <a:ext cx="1712072" cy="369332"/>
          </a:xfrm>
          <a:prstGeom prst="rect">
            <a:avLst/>
          </a:prstGeom>
          <a:noFill/>
        </p:spPr>
        <p:txBody>
          <a:bodyPr wrap="none" rtlCol="0">
            <a:spAutoFit/>
          </a:bodyPr>
          <a:lstStyle/>
          <a:p>
            <a:r>
              <a:rPr lang="en-US" b="1" i="1" dirty="0">
                <a:solidFill>
                  <a:srgbClr val="FF0000"/>
                </a:solidFill>
              </a:rPr>
              <a:t>Great Recession</a:t>
            </a:r>
          </a:p>
        </p:txBody>
      </p:sp>
      <p:cxnSp>
        <p:nvCxnSpPr>
          <p:cNvPr id="35" name="Straight Arrow Connector 34">
            <a:extLst>
              <a:ext uri="{FF2B5EF4-FFF2-40B4-BE49-F238E27FC236}">
                <a16:creationId xmlns:a16="http://schemas.microsoft.com/office/drawing/2014/main" id="{0EDE5F09-E5F9-56E8-2375-07FB0CE65053}"/>
              </a:ext>
            </a:extLst>
          </p:cNvPr>
          <p:cNvCxnSpPr>
            <a:cxnSpLocks/>
          </p:cNvCxnSpPr>
          <p:nvPr/>
        </p:nvCxnSpPr>
        <p:spPr>
          <a:xfrm flipV="1">
            <a:off x="9571811" y="5043847"/>
            <a:ext cx="0" cy="37371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9ED3078-18F6-C764-75BA-E1C58A2F5190}"/>
              </a:ext>
            </a:extLst>
          </p:cNvPr>
          <p:cNvSpPr txBox="1"/>
          <p:nvPr/>
        </p:nvSpPr>
        <p:spPr>
          <a:xfrm>
            <a:off x="8857486" y="5402413"/>
            <a:ext cx="1152880" cy="523220"/>
          </a:xfrm>
          <a:prstGeom prst="rect">
            <a:avLst/>
          </a:prstGeom>
          <a:noFill/>
        </p:spPr>
        <p:txBody>
          <a:bodyPr wrap="none" rtlCol="0">
            <a:spAutoFit/>
          </a:bodyPr>
          <a:lstStyle/>
          <a:p>
            <a:pPr algn="ctr"/>
            <a:r>
              <a:rPr lang="en-US" sz="1400" dirty="0"/>
              <a:t>Hyman, 2017</a:t>
            </a:r>
          </a:p>
          <a:p>
            <a:pPr algn="ctr"/>
            <a:r>
              <a:rPr lang="en-US" sz="1400" dirty="0"/>
              <a:t>Mich (’95)</a:t>
            </a:r>
          </a:p>
        </p:txBody>
      </p:sp>
      <p:cxnSp>
        <p:nvCxnSpPr>
          <p:cNvPr id="38" name="Straight Arrow Connector 37">
            <a:extLst>
              <a:ext uri="{FF2B5EF4-FFF2-40B4-BE49-F238E27FC236}">
                <a16:creationId xmlns:a16="http://schemas.microsoft.com/office/drawing/2014/main" id="{CC6371AE-B96C-6D86-3263-B6A28F44170C}"/>
              </a:ext>
            </a:extLst>
          </p:cNvPr>
          <p:cNvCxnSpPr>
            <a:cxnSpLocks/>
            <a:stCxn id="39" idx="0"/>
          </p:cNvCxnSpPr>
          <p:nvPr/>
        </p:nvCxnSpPr>
        <p:spPr>
          <a:xfrm flipV="1">
            <a:off x="8034948" y="5043847"/>
            <a:ext cx="0" cy="131742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AF89426-C887-58AE-58A3-56A0C57BC931}"/>
              </a:ext>
            </a:extLst>
          </p:cNvPr>
          <p:cNvSpPr txBox="1"/>
          <p:nvPr/>
        </p:nvSpPr>
        <p:spPr>
          <a:xfrm>
            <a:off x="7327414" y="6361267"/>
            <a:ext cx="1415067" cy="523220"/>
          </a:xfrm>
          <a:prstGeom prst="rect">
            <a:avLst/>
          </a:prstGeom>
          <a:noFill/>
        </p:spPr>
        <p:txBody>
          <a:bodyPr wrap="none" rtlCol="0">
            <a:spAutoFit/>
          </a:bodyPr>
          <a:lstStyle/>
          <a:p>
            <a:pPr algn="ctr"/>
            <a:r>
              <a:rPr lang="en-US" sz="1400" dirty="0"/>
              <a:t>Chaudhary, 2009</a:t>
            </a:r>
          </a:p>
          <a:p>
            <a:pPr algn="ctr"/>
            <a:r>
              <a:rPr lang="en-US" sz="1400" dirty="0"/>
              <a:t>Mich (’95)</a:t>
            </a:r>
          </a:p>
        </p:txBody>
      </p:sp>
      <p:cxnSp>
        <p:nvCxnSpPr>
          <p:cNvPr id="40" name="Straight Arrow Connector 39">
            <a:extLst>
              <a:ext uri="{FF2B5EF4-FFF2-40B4-BE49-F238E27FC236}">
                <a16:creationId xmlns:a16="http://schemas.microsoft.com/office/drawing/2014/main" id="{A837AA20-B03A-86F5-B4A9-FD56F7D3046C}"/>
              </a:ext>
            </a:extLst>
          </p:cNvPr>
          <p:cNvCxnSpPr>
            <a:cxnSpLocks/>
          </p:cNvCxnSpPr>
          <p:nvPr/>
        </p:nvCxnSpPr>
        <p:spPr>
          <a:xfrm flipH="1" flipV="1">
            <a:off x="8732786" y="5043847"/>
            <a:ext cx="16460" cy="77440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C527278-1317-690D-52D1-3E59ACC6719E}"/>
              </a:ext>
            </a:extLst>
          </p:cNvPr>
          <p:cNvSpPr txBox="1"/>
          <p:nvPr/>
        </p:nvSpPr>
        <p:spPr>
          <a:xfrm>
            <a:off x="7891992" y="5788262"/>
            <a:ext cx="1415067" cy="523220"/>
          </a:xfrm>
          <a:prstGeom prst="rect">
            <a:avLst/>
          </a:prstGeom>
          <a:noFill/>
        </p:spPr>
        <p:txBody>
          <a:bodyPr wrap="square" rtlCol="0">
            <a:spAutoFit/>
          </a:bodyPr>
          <a:lstStyle/>
          <a:p>
            <a:pPr algn="ctr"/>
            <a:r>
              <a:rPr lang="en-US" sz="1400" dirty="0"/>
              <a:t>Roy, 2011</a:t>
            </a:r>
          </a:p>
          <a:p>
            <a:pPr algn="ctr"/>
            <a:r>
              <a:rPr lang="en-US" sz="1400" dirty="0"/>
              <a:t>Mich (’95)</a:t>
            </a:r>
          </a:p>
        </p:txBody>
      </p:sp>
      <p:cxnSp>
        <p:nvCxnSpPr>
          <p:cNvPr id="44" name="Straight Arrow Connector 43">
            <a:extLst>
              <a:ext uri="{FF2B5EF4-FFF2-40B4-BE49-F238E27FC236}">
                <a16:creationId xmlns:a16="http://schemas.microsoft.com/office/drawing/2014/main" id="{B2554F73-6CB9-8A5B-93E1-391B06C8B0FE}"/>
              </a:ext>
            </a:extLst>
          </p:cNvPr>
          <p:cNvCxnSpPr>
            <a:cxnSpLocks/>
          </p:cNvCxnSpPr>
          <p:nvPr/>
        </p:nvCxnSpPr>
        <p:spPr>
          <a:xfrm flipV="1">
            <a:off x="6746133" y="5043847"/>
            <a:ext cx="0" cy="350896"/>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29759CB-11B3-F656-58C3-1779ED794EF8}"/>
              </a:ext>
            </a:extLst>
          </p:cNvPr>
          <p:cNvSpPr txBox="1"/>
          <p:nvPr/>
        </p:nvSpPr>
        <p:spPr>
          <a:xfrm>
            <a:off x="5657066" y="5219295"/>
            <a:ext cx="1167114" cy="523220"/>
          </a:xfrm>
          <a:prstGeom prst="rect">
            <a:avLst/>
          </a:prstGeom>
          <a:noFill/>
        </p:spPr>
        <p:txBody>
          <a:bodyPr wrap="none" rtlCol="0">
            <a:spAutoFit/>
          </a:bodyPr>
          <a:lstStyle/>
          <a:p>
            <a:pPr algn="ctr"/>
            <a:r>
              <a:rPr lang="en-US" sz="1400" dirty="0" err="1"/>
              <a:t>Guryan</a:t>
            </a:r>
            <a:r>
              <a:rPr lang="en-US" sz="1400" dirty="0"/>
              <a:t>, 2001</a:t>
            </a:r>
          </a:p>
          <a:p>
            <a:pPr algn="ctr"/>
            <a:r>
              <a:rPr lang="en-US" sz="1400" dirty="0"/>
              <a:t>Mass (’93)</a:t>
            </a:r>
          </a:p>
        </p:txBody>
      </p:sp>
      <p:cxnSp>
        <p:nvCxnSpPr>
          <p:cNvPr id="48" name="Straight Arrow Connector 47">
            <a:extLst>
              <a:ext uri="{FF2B5EF4-FFF2-40B4-BE49-F238E27FC236}">
                <a16:creationId xmlns:a16="http://schemas.microsoft.com/office/drawing/2014/main" id="{150547C8-3ACB-C823-AFE4-1B37B93B9BFA}"/>
              </a:ext>
            </a:extLst>
          </p:cNvPr>
          <p:cNvCxnSpPr/>
          <p:nvPr/>
        </p:nvCxnSpPr>
        <p:spPr>
          <a:xfrm>
            <a:off x="4134701" y="4296659"/>
            <a:ext cx="0" cy="567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35EFA9E-B16E-AB4B-2A33-BDD3B7659952}"/>
              </a:ext>
            </a:extLst>
          </p:cNvPr>
          <p:cNvSpPr txBox="1"/>
          <p:nvPr/>
        </p:nvSpPr>
        <p:spPr>
          <a:xfrm>
            <a:off x="3437058" y="3935664"/>
            <a:ext cx="1359668" cy="307777"/>
          </a:xfrm>
          <a:prstGeom prst="rect">
            <a:avLst/>
          </a:prstGeom>
          <a:noFill/>
        </p:spPr>
        <p:txBody>
          <a:bodyPr wrap="none" rtlCol="0">
            <a:spAutoFit/>
          </a:bodyPr>
          <a:lstStyle/>
          <a:p>
            <a:r>
              <a:rPr lang="en-US" sz="1400" dirty="0"/>
              <a:t>Hanushek, 1986</a:t>
            </a:r>
          </a:p>
        </p:txBody>
      </p:sp>
      <p:sp>
        <p:nvSpPr>
          <p:cNvPr id="52" name="TextBox 51">
            <a:extLst>
              <a:ext uri="{FF2B5EF4-FFF2-40B4-BE49-F238E27FC236}">
                <a16:creationId xmlns:a16="http://schemas.microsoft.com/office/drawing/2014/main" id="{BC79AFEB-6962-9F8D-435A-56E893196B9C}"/>
              </a:ext>
            </a:extLst>
          </p:cNvPr>
          <p:cNvSpPr txBox="1"/>
          <p:nvPr/>
        </p:nvSpPr>
        <p:spPr>
          <a:xfrm>
            <a:off x="4817221" y="4055520"/>
            <a:ext cx="1489062" cy="830997"/>
          </a:xfrm>
          <a:prstGeom prst="rect">
            <a:avLst/>
          </a:prstGeom>
          <a:noFill/>
        </p:spPr>
        <p:txBody>
          <a:bodyPr wrap="none" rtlCol="0">
            <a:spAutoFit/>
          </a:bodyPr>
          <a:lstStyle/>
          <a:p>
            <a:r>
              <a:rPr lang="en-US" sz="1200" i="1" dirty="0"/>
              <a:t>Meta-Wars</a:t>
            </a:r>
          </a:p>
          <a:p>
            <a:r>
              <a:rPr lang="en-US" sz="1200" i="1" dirty="0"/>
              <a:t>EAH v. HLG</a:t>
            </a:r>
          </a:p>
          <a:p>
            <a:r>
              <a:rPr lang="en-US" sz="1200" i="1" dirty="0"/>
              <a:t>Regression-based </a:t>
            </a:r>
          </a:p>
          <a:p>
            <a:r>
              <a:rPr lang="en-US" sz="1200" i="1" dirty="0"/>
              <a:t>Production Functions</a:t>
            </a:r>
          </a:p>
        </p:txBody>
      </p:sp>
      <p:cxnSp>
        <p:nvCxnSpPr>
          <p:cNvPr id="55" name="Straight Arrow Connector 54">
            <a:extLst>
              <a:ext uri="{FF2B5EF4-FFF2-40B4-BE49-F238E27FC236}">
                <a16:creationId xmlns:a16="http://schemas.microsoft.com/office/drawing/2014/main" id="{CC4DBAF8-A2A7-52C8-A435-2570E368E596}"/>
              </a:ext>
            </a:extLst>
          </p:cNvPr>
          <p:cNvCxnSpPr/>
          <p:nvPr/>
        </p:nvCxnSpPr>
        <p:spPr>
          <a:xfrm>
            <a:off x="10018601" y="2057752"/>
            <a:ext cx="0" cy="567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D95A695-D713-0366-209D-889EF946F8F0}"/>
              </a:ext>
            </a:extLst>
          </p:cNvPr>
          <p:cNvSpPr txBox="1"/>
          <p:nvPr/>
        </p:nvSpPr>
        <p:spPr>
          <a:xfrm>
            <a:off x="9692229" y="1682418"/>
            <a:ext cx="652743" cy="369332"/>
          </a:xfrm>
          <a:prstGeom prst="rect">
            <a:avLst/>
          </a:prstGeom>
          <a:noFill/>
        </p:spPr>
        <p:txBody>
          <a:bodyPr wrap="none" rtlCol="0">
            <a:spAutoFit/>
          </a:bodyPr>
          <a:lstStyle/>
          <a:p>
            <a:r>
              <a:rPr lang="en-US" dirty="0"/>
              <a:t>2019</a:t>
            </a:r>
          </a:p>
        </p:txBody>
      </p:sp>
      <p:sp>
        <p:nvSpPr>
          <p:cNvPr id="58" name="TextBox 57">
            <a:extLst>
              <a:ext uri="{FF2B5EF4-FFF2-40B4-BE49-F238E27FC236}">
                <a16:creationId xmlns:a16="http://schemas.microsoft.com/office/drawing/2014/main" id="{C1AFF0D0-4EF9-4519-8AD3-77C05C66CB33}"/>
              </a:ext>
            </a:extLst>
          </p:cNvPr>
          <p:cNvSpPr txBox="1"/>
          <p:nvPr/>
        </p:nvSpPr>
        <p:spPr>
          <a:xfrm>
            <a:off x="6125531" y="3916672"/>
            <a:ext cx="1634789" cy="30777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Card &amp; Payne, 2002</a:t>
            </a:r>
            <a:endParaRPr lang="en-US" sz="1400" dirty="0"/>
          </a:p>
        </p:txBody>
      </p:sp>
      <p:cxnSp>
        <p:nvCxnSpPr>
          <p:cNvPr id="59" name="Straight Arrow Connector 58">
            <a:extLst>
              <a:ext uri="{FF2B5EF4-FFF2-40B4-BE49-F238E27FC236}">
                <a16:creationId xmlns:a16="http://schemas.microsoft.com/office/drawing/2014/main" id="{8655B719-0973-DE6F-9CC5-CBC8B7ED69A5}"/>
              </a:ext>
            </a:extLst>
          </p:cNvPr>
          <p:cNvCxnSpPr>
            <a:cxnSpLocks/>
          </p:cNvCxnSpPr>
          <p:nvPr/>
        </p:nvCxnSpPr>
        <p:spPr>
          <a:xfrm>
            <a:off x="6892359" y="4307831"/>
            <a:ext cx="0" cy="564536"/>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D6530A7-E8C7-252F-4E22-CE23569ABBE5}"/>
              </a:ext>
            </a:extLst>
          </p:cNvPr>
          <p:cNvCxnSpPr>
            <a:cxnSpLocks/>
          </p:cNvCxnSpPr>
          <p:nvPr/>
        </p:nvCxnSpPr>
        <p:spPr>
          <a:xfrm>
            <a:off x="9149132" y="4313364"/>
            <a:ext cx="0" cy="564536"/>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6E5A347-EC01-82B3-2BC4-C83A47DF7F80}"/>
              </a:ext>
            </a:extLst>
          </p:cNvPr>
          <p:cNvSpPr txBox="1"/>
          <p:nvPr/>
        </p:nvSpPr>
        <p:spPr>
          <a:xfrm>
            <a:off x="8561149" y="3912503"/>
            <a:ext cx="1195301" cy="30777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JJP, 2014&amp;15</a:t>
            </a:r>
            <a:endParaRPr lang="en-US" sz="1400" dirty="0"/>
          </a:p>
        </p:txBody>
      </p:sp>
      <p:cxnSp>
        <p:nvCxnSpPr>
          <p:cNvPr id="65" name="Straight Arrow Connector 64">
            <a:extLst>
              <a:ext uri="{FF2B5EF4-FFF2-40B4-BE49-F238E27FC236}">
                <a16:creationId xmlns:a16="http://schemas.microsoft.com/office/drawing/2014/main" id="{256A26C7-46B6-8706-6D03-18B085A8635B}"/>
              </a:ext>
            </a:extLst>
          </p:cNvPr>
          <p:cNvCxnSpPr>
            <a:cxnSpLocks/>
            <a:stCxn id="66" idx="2"/>
          </p:cNvCxnSpPr>
          <p:nvPr/>
        </p:nvCxnSpPr>
        <p:spPr>
          <a:xfrm>
            <a:off x="11576213" y="4312752"/>
            <a:ext cx="12973" cy="54235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D408BF4D-092A-C7AE-F505-031A181FC728}"/>
              </a:ext>
            </a:extLst>
          </p:cNvPr>
          <p:cNvSpPr txBox="1"/>
          <p:nvPr/>
        </p:nvSpPr>
        <p:spPr>
          <a:xfrm>
            <a:off x="10978562" y="3143201"/>
            <a:ext cx="1195301" cy="1169551"/>
          </a:xfrm>
          <a:prstGeom prst="rect">
            <a:avLst/>
          </a:prstGeom>
          <a:noFill/>
        </p:spPr>
        <p:txBody>
          <a:bodyPr wrap="square">
            <a:spAutoFit/>
          </a:bodyPr>
          <a:lstStyle/>
          <a:p>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J&amp;M, 2023</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JR&amp;DS, 2022</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ER&amp;YS, 2022</a:t>
            </a:r>
          </a:p>
          <a:p>
            <a:r>
              <a:rPr lang="en-US" sz="1400" dirty="0">
                <a:latin typeface="Calibri" panose="020F0502020204030204" pitchFamily="34" charset="0"/>
                <a:ea typeface="Calibri" panose="020F0502020204030204" pitchFamily="34" charset="0"/>
                <a:cs typeface="Times New Roman" panose="02020603050405020304" pitchFamily="18" charset="0"/>
              </a:rPr>
              <a:t>J&amp;W, 2021</a:t>
            </a:r>
          </a:p>
          <a:p>
            <a:r>
              <a:rPr lang="en-US" sz="1400" dirty="0">
                <a:latin typeface="Calibri" panose="020F0502020204030204" pitchFamily="34" charset="0"/>
                <a:ea typeface="Calibri" panose="020F0502020204030204" pitchFamily="34" charset="0"/>
                <a:cs typeface="Times New Roman" panose="02020603050405020304" pitchFamily="18" charset="0"/>
              </a:rPr>
              <a:t>JWX, 2021</a:t>
            </a:r>
            <a:endParaRPr lang="en-US" sz="1400" dirty="0"/>
          </a:p>
        </p:txBody>
      </p:sp>
      <p:cxnSp>
        <p:nvCxnSpPr>
          <p:cNvPr id="67" name="Straight Arrow Connector 66">
            <a:extLst>
              <a:ext uri="{FF2B5EF4-FFF2-40B4-BE49-F238E27FC236}">
                <a16:creationId xmlns:a16="http://schemas.microsoft.com/office/drawing/2014/main" id="{5C4A2088-D177-E2A2-A933-C7423A0E7EEB}"/>
              </a:ext>
            </a:extLst>
          </p:cNvPr>
          <p:cNvCxnSpPr>
            <a:cxnSpLocks/>
          </p:cNvCxnSpPr>
          <p:nvPr/>
        </p:nvCxnSpPr>
        <p:spPr>
          <a:xfrm flipV="1">
            <a:off x="7487256" y="5043847"/>
            <a:ext cx="0" cy="350896"/>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F8F5842-E59E-F1C8-0DF5-9C1C60139116}"/>
              </a:ext>
            </a:extLst>
          </p:cNvPr>
          <p:cNvSpPr txBox="1"/>
          <p:nvPr/>
        </p:nvSpPr>
        <p:spPr>
          <a:xfrm>
            <a:off x="6794920" y="5780592"/>
            <a:ext cx="1222707" cy="523220"/>
          </a:xfrm>
          <a:prstGeom prst="rect">
            <a:avLst/>
          </a:prstGeom>
          <a:noFill/>
        </p:spPr>
        <p:txBody>
          <a:bodyPr wrap="none" rtlCol="0">
            <a:spAutoFit/>
          </a:bodyPr>
          <a:lstStyle/>
          <a:p>
            <a:pPr algn="ctr"/>
            <a:r>
              <a:rPr lang="en-US" sz="1400" dirty="0"/>
              <a:t>Downes, 2004</a:t>
            </a:r>
          </a:p>
          <a:p>
            <a:pPr algn="ctr"/>
            <a:r>
              <a:rPr lang="en-US" sz="1400" dirty="0"/>
              <a:t>VT (’98)</a:t>
            </a:r>
          </a:p>
        </p:txBody>
      </p:sp>
      <p:sp>
        <p:nvSpPr>
          <p:cNvPr id="69" name="TextBox 68">
            <a:extLst>
              <a:ext uri="{FF2B5EF4-FFF2-40B4-BE49-F238E27FC236}">
                <a16:creationId xmlns:a16="http://schemas.microsoft.com/office/drawing/2014/main" id="{B638B64D-DAAC-E128-DD3B-F62AE636F1AF}"/>
              </a:ext>
            </a:extLst>
          </p:cNvPr>
          <p:cNvSpPr txBox="1"/>
          <p:nvPr/>
        </p:nvSpPr>
        <p:spPr>
          <a:xfrm>
            <a:off x="6605123" y="5365952"/>
            <a:ext cx="1001236" cy="523220"/>
          </a:xfrm>
          <a:prstGeom prst="rect">
            <a:avLst/>
          </a:prstGeom>
          <a:noFill/>
        </p:spPr>
        <p:txBody>
          <a:bodyPr wrap="none" rtlCol="0">
            <a:spAutoFit/>
          </a:bodyPr>
          <a:lstStyle/>
          <a:p>
            <a:pPr algn="ctr"/>
            <a:r>
              <a:rPr lang="en-US" sz="1400" dirty="0"/>
              <a:t>Deke, 2003</a:t>
            </a:r>
          </a:p>
          <a:p>
            <a:pPr algn="ctr"/>
            <a:r>
              <a:rPr lang="en-US" sz="1400" dirty="0"/>
              <a:t>KS (’92)</a:t>
            </a:r>
          </a:p>
        </p:txBody>
      </p:sp>
      <p:cxnSp>
        <p:nvCxnSpPr>
          <p:cNvPr id="70" name="Straight Arrow Connector 69">
            <a:extLst>
              <a:ext uri="{FF2B5EF4-FFF2-40B4-BE49-F238E27FC236}">
                <a16:creationId xmlns:a16="http://schemas.microsoft.com/office/drawing/2014/main" id="{1771DD0E-66B3-5E12-075E-D301D7E50352}"/>
              </a:ext>
            </a:extLst>
          </p:cNvPr>
          <p:cNvCxnSpPr>
            <a:cxnSpLocks/>
          </p:cNvCxnSpPr>
          <p:nvPr/>
        </p:nvCxnSpPr>
        <p:spPr>
          <a:xfrm flipV="1">
            <a:off x="7126642" y="5043847"/>
            <a:ext cx="0" cy="350896"/>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A789208-2C80-6562-328C-CBA5EC6872D2}"/>
              </a:ext>
            </a:extLst>
          </p:cNvPr>
          <p:cNvSpPr txBox="1"/>
          <p:nvPr/>
        </p:nvSpPr>
        <p:spPr>
          <a:xfrm>
            <a:off x="3736416" y="6224217"/>
            <a:ext cx="6904832" cy="369332"/>
          </a:xfrm>
          <a:prstGeom prst="rect">
            <a:avLst/>
          </a:prstGeom>
          <a:noFill/>
        </p:spPr>
        <p:txBody>
          <a:bodyPr wrap="square" rtlCol="0">
            <a:spAutoFit/>
          </a:bodyPr>
          <a:lstStyle/>
          <a:p>
            <a:r>
              <a:rPr lang="en-US" b="1" dirty="0"/>
              <a:t>*Cost Modeling, 1994 </a:t>
            </a:r>
            <a:r>
              <a:rPr lang="en-US" b="1" dirty="0">
                <a:sym typeface="Wingdings" panose="05000000000000000000" pitchFamily="2" charset="2"/>
              </a:rPr>
              <a:t></a:t>
            </a:r>
            <a:endParaRPr lang="en-US" b="1" dirty="0"/>
          </a:p>
        </p:txBody>
      </p:sp>
      <p:cxnSp>
        <p:nvCxnSpPr>
          <p:cNvPr id="79" name="Straight Arrow Connector 78">
            <a:extLst>
              <a:ext uri="{FF2B5EF4-FFF2-40B4-BE49-F238E27FC236}">
                <a16:creationId xmlns:a16="http://schemas.microsoft.com/office/drawing/2014/main" id="{04715EF4-4049-799E-99D8-E056444C96BB}"/>
              </a:ext>
            </a:extLst>
          </p:cNvPr>
          <p:cNvCxnSpPr>
            <a:cxnSpLocks/>
          </p:cNvCxnSpPr>
          <p:nvPr/>
        </p:nvCxnSpPr>
        <p:spPr>
          <a:xfrm>
            <a:off x="9958728" y="4480343"/>
            <a:ext cx="0" cy="39202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8207B54-4BFB-988F-9E66-4F23A656790A}"/>
              </a:ext>
            </a:extLst>
          </p:cNvPr>
          <p:cNvSpPr txBox="1"/>
          <p:nvPr/>
        </p:nvSpPr>
        <p:spPr>
          <a:xfrm>
            <a:off x="9422251" y="4210292"/>
            <a:ext cx="1195301" cy="523220"/>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JL, JR &amp;DS, 2018</a:t>
            </a:r>
            <a:endParaRPr lang="en-US" sz="1400" dirty="0"/>
          </a:p>
        </p:txBody>
      </p:sp>
      <p:cxnSp>
        <p:nvCxnSpPr>
          <p:cNvPr id="84" name="Straight Arrow Connector 83">
            <a:extLst>
              <a:ext uri="{FF2B5EF4-FFF2-40B4-BE49-F238E27FC236}">
                <a16:creationId xmlns:a16="http://schemas.microsoft.com/office/drawing/2014/main" id="{F911D87A-2E70-CBDC-EEE9-E051094FBB90}"/>
              </a:ext>
            </a:extLst>
          </p:cNvPr>
          <p:cNvCxnSpPr>
            <a:cxnSpLocks/>
          </p:cNvCxnSpPr>
          <p:nvPr/>
        </p:nvCxnSpPr>
        <p:spPr>
          <a:xfrm flipV="1">
            <a:off x="11312455" y="5021031"/>
            <a:ext cx="0" cy="37371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6AA5AAD2-D2B3-E37B-C856-59E094D31629}"/>
              </a:ext>
            </a:extLst>
          </p:cNvPr>
          <p:cNvSpPr txBox="1"/>
          <p:nvPr/>
        </p:nvSpPr>
        <p:spPr>
          <a:xfrm>
            <a:off x="10353866" y="5379597"/>
            <a:ext cx="1641410" cy="1815882"/>
          </a:xfrm>
          <a:prstGeom prst="rect">
            <a:avLst/>
          </a:prstGeom>
          <a:noFill/>
        </p:spPr>
        <p:txBody>
          <a:bodyPr wrap="none" rtlCol="0">
            <a:spAutoFit/>
          </a:bodyPr>
          <a:lstStyle/>
          <a:p>
            <a:pPr algn="ctr"/>
            <a:r>
              <a:rPr lang="en-US" sz="1400" dirty="0"/>
              <a:t>Barron, 2022 (WI)</a:t>
            </a:r>
          </a:p>
          <a:p>
            <a:pPr algn="ctr"/>
            <a:r>
              <a:rPr lang="en-US" sz="1400" dirty="0"/>
              <a:t>Abbott, 2020 (7)</a:t>
            </a:r>
          </a:p>
          <a:p>
            <a:pPr algn="ctr"/>
            <a:r>
              <a:rPr lang="en-US" sz="1400" dirty="0"/>
              <a:t>Rauscher, 2020 (KS)</a:t>
            </a:r>
          </a:p>
          <a:p>
            <a:pPr algn="ctr"/>
            <a:r>
              <a:rPr lang="en-US" sz="1400" dirty="0" err="1"/>
              <a:t>Kreisman</a:t>
            </a:r>
            <a:r>
              <a:rPr lang="en-US" sz="1400" dirty="0"/>
              <a:t>, 2019 (TX)</a:t>
            </a:r>
          </a:p>
          <a:p>
            <a:pPr algn="ctr"/>
            <a:r>
              <a:rPr lang="en-US" sz="1400" dirty="0"/>
              <a:t>Gigliotti, 2018 (NY)</a:t>
            </a:r>
          </a:p>
          <a:p>
            <a:pPr algn="ctr"/>
            <a:r>
              <a:rPr lang="en-US" sz="1400" dirty="0"/>
              <a:t>Johnson, 2018 (CA)</a:t>
            </a:r>
          </a:p>
          <a:p>
            <a:pPr algn="ctr"/>
            <a:endParaRPr lang="en-US" sz="1400" dirty="0"/>
          </a:p>
          <a:p>
            <a:pPr algn="ctr"/>
            <a:endParaRPr lang="en-US" sz="1400" dirty="0"/>
          </a:p>
        </p:txBody>
      </p:sp>
      <p:sp>
        <p:nvSpPr>
          <p:cNvPr id="86" name="TextBox 85">
            <a:extLst>
              <a:ext uri="{FF2B5EF4-FFF2-40B4-BE49-F238E27FC236}">
                <a16:creationId xmlns:a16="http://schemas.microsoft.com/office/drawing/2014/main" id="{05C7FD7E-5E0F-1253-FBDA-D6EC2FC0B418}"/>
              </a:ext>
            </a:extLst>
          </p:cNvPr>
          <p:cNvSpPr txBox="1"/>
          <p:nvPr/>
        </p:nvSpPr>
        <p:spPr>
          <a:xfrm>
            <a:off x="1214480" y="5272515"/>
            <a:ext cx="2695228" cy="369332"/>
          </a:xfrm>
          <a:prstGeom prst="rect">
            <a:avLst/>
          </a:prstGeom>
          <a:noFill/>
        </p:spPr>
        <p:txBody>
          <a:bodyPr wrap="square" rtlCol="0">
            <a:spAutoFit/>
          </a:bodyPr>
          <a:lstStyle/>
          <a:p>
            <a:r>
              <a:rPr lang="en-US" b="1" dirty="0"/>
              <a:t>State (or Policy) Specific</a:t>
            </a:r>
          </a:p>
        </p:txBody>
      </p:sp>
      <p:sp>
        <p:nvSpPr>
          <p:cNvPr id="87" name="TextBox 86">
            <a:extLst>
              <a:ext uri="{FF2B5EF4-FFF2-40B4-BE49-F238E27FC236}">
                <a16:creationId xmlns:a16="http://schemas.microsoft.com/office/drawing/2014/main" id="{53F66997-F562-1413-52B0-F133BEFF4453}"/>
              </a:ext>
            </a:extLst>
          </p:cNvPr>
          <p:cNvSpPr txBox="1"/>
          <p:nvPr/>
        </p:nvSpPr>
        <p:spPr>
          <a:xfrm>
            <a:off x="1240396" y="4224064"/>
            <a:ext cx="2695228" cy="369332"/>
          </a:xfrm>
          <a:prstGeom prst="rect">
            <a:avLst/>
          </a:prstGeom>
          <a:noFill/>
        </p:spPr>
        <p:txBody>
          <a:bodyPr wrap="square" rtlCol="0">
            <a:spAutoFit/>
          </a:bodyPr>
          <a:lstStyle/>
          <a:p>
            <a:r>
              <a:rPr lang="en-US" b="1" dirty="0"/>
              <a:t>National </a:t>
            </a:r>
          </a:p>
        </p:txBody>
      </p:sp>
      <p:cxnSp>
        <p:nvCxnSpPr>
          <p:cNvPr id="88" name="Straight Arrow Connector 87">
            <a:extLst>
              <a:ext uri="{FF2B5EF4-FFF2-40B4-BE49-F238E27FC236}">
                <a16:creationId xmlns:a16="http://schemas.microsoft.com/office/drawing/2014/main" id="{DBB7CEE5-F88C-9FD1-7ECD-285EF4D89F61}"/>
              </a:ext>
            </a:extLst>
          </p:cNvPr>
          <p:cNvCxnSpPr>
            <a:cxnSpLocks/>
          </p:cNvCxnSpPr>
          <p:nvPr/>
        </p:nvCxnSpPr>
        <p:spPr>
          <a:xfrm>
            <a:off x="10641248" y="4471902"/>
            <a:ext cx="0" cy="39202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0C39F4B2-B14E-1B11-6CE4-8F7922EA0BA6}"/>
              </a:ext>
            </a:extLst>
          </p:cNvPr>
          <p:cNvSpPr txBox="1"/>
          <p:nvPr/>
        </p:nvSpPr>
        <p:spPr>
          <a:xfrm>
            <a:off x="10393885" y="4239019"/>
            <a:ext cx="1195301" cy="307777"/>
          </a:xfrm>
          <a:prstGeom prst="rect">
            <a:avLst/>
          </a:prstGeom>
          <a:noFill/>
        </p:spPr>
        <p:txBody>
          <a:bodyPr wrap="square">
            <a:spAutoFit/>
          </a:bodyPr>
          <a:lstStyle/>
          <a:p>
            <a:r>
              <a:rPr lang="en-US" sz="1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C&amp;S, 2019</a:t>
            </a:r>
            <a:endParaRPr lang="en-US" sz="1400" b="1" dirty="0">
              <a:solidFill>
                <a:schemeClr val="accent1"/>
              </a:solidFill>
            </a:endParaRPr>
          </a:p>
        </p:txBody>
      </p:sp>
      <p:sp>
        <p:nvSpPr>
          <p:cNvPr id="4" name="TextBox 3">
            <a:extLst>
              <a:ext uri="{FF2B5EF4-FFF2-40B4-BE49-F238E27FC236}">
                <a16:creationId xmlns:a16="http://schemas.microsoft.com/office/drawing/2014/main" id="{01AF2590-9E4A-EF06-1470-CAB3CD868E0D}"/>
              </a:ext>
            </a:extLst>
          </p:cNvPr>
          <p:cNvSpPr txBox="1"/>
          <p:nvPr/>
        </p:nvSpPr>
        <p:spPr>
          <a:xfrm>
            <a:off x="4367392" y="2141905"/>
            <a:ext cx="398533" cy="369332"/>
          </a:xfrm>
          <a:prstGeom prst="rect">
            <a:avLst/>
          </a:prstGeom>
          <a:noFill/>
        </p:spPr>
        <p:txBody>
          <a:bodyPr wrap="square">
            <a:spAutoFit/>
          </a:bodyPr>
          <a:lstStyle/>
          <a:p>
            <a:r>
              <a:rPr lang="en-US" b="1" i="1" dirty="0">
                <a:solidFill>
                  <a:srgbClr val="FF0000"/>
                </a:solidFill>
              </a:rPr>
              <a:t>r*</a:t>
            </a:r>
            <a:endParaRPr lang="en-US" dirty="0"/>
          </a:p>
        </p:txBody>
      </p:sp>
      <p:sp>
        <p:nvSpPr>
          <p:cNvPr id="2" name="Footer Placeholder 1">
            <a:extLst>
              <a:ext uri="{FF2B5EF4-FFF2-40B4-BE49-F238E27FC236}">
                <a16:creationId xmlns:a16="http://schemas.microsoft.com/office/drawing/2014/main" id="{56954073-D77B-41F1-8636-7829CC4F4037}"/>
              </a:ext>
            </a:extLst>
          </p:cNvPr>
          <p:cNvSpPr>
            <a:spLocks noGrp="1"/>
          </p:cNvSpPr>
          <p:nvPr>
            <p:ph type="ftr" sz="quarter" idx="11"/>
          </p:nvPr>
        </p:nvSpPr>
        <p:spPr>
          <a:xfrm>
            <a:off x="3600184" y="6569147"/>
            <a:ext cx="4114800" cy="365125"/>
          </a:xfrm>
        </p:spPr>
        <p:txBody>
          <a:bodyPr/>
          <a:lstStyle/>
          <a:p>
            <a:r>
              <a:rPr lang="en-US" dirty="0"/>
              <a:t>Bruce D. Baker, University of Miami</a:t>
            </a:r>
          </a:p>
        </p:txBody>
      </p:sp>
      <p:sp>
        <p:nvSpPr>
          <p:cNvPr id="13" name="TextBox 12">
            <a:extLst>
              <a:ext uri="{FF2B5EF4-FFF2-40B4-BE49-F238E27FC236}">
                <a16:creationId xmlns:a16="http://schemas.microsoft.com/office/drawing/2014/main" id="{C9A6E5F6-F73A-1BB1-5D14-2C2813107CB8}"/>
              </a:ext>
            </a:extLst>
          </p:cNvPr>
          <p:cNvSpPr txBox="1"/>
          <p:nvPr/>
        </p:nvSpPr>
        <p:spPr>
          <a:xfrm>
            <a:off x="626454" y="39598"/>
            <a:ext cx="11083717" cy="1508105"/>
          </a:xfrm>
          <a:prstGeom prst="rect">
            <a:avLst/>
          </a:prstGeom>
          <a:noFill/>
        </p:spPr>
        <p:txBody>
          <a:bodyPr wrap="square">
            <a:spAutoFit/>
          </a:bodyPr>
          <a:lstStyle/>
          <a:p>
            <a:r>
              <a:rPr lang="en-US" sz="3600" b="1" dirty="0"/>
              <a:t>Evolving Research on “Money Matters”</a:t>
            </a:r>
          </a:p>
          <a:p>
            <a:r>
              <a:rPr lang="en-US" sz="2800" i="1" dirty="0"/>
              <a:t>Conclusive evidence over the last 20 years: investing more, particularly in targeted populations, leads to gains in academic attainment</a:t>
            </a:r>
          </a:p>
        </p:txBody>
      </p:sp>
    </p:spTree>
    <p:extLst>
      <p:ext uri="{BB962C8B-B14F-4D97-AF65-F5344CB8AC3E}">
        <p14:creationId xmlns:p14="http://schemas.microsoft.com/office/powerpoint/2010/main" val="938507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C4591-0749-14B7-CA23-D61254AE659C}"/>
              </a:ext>
            </a:extLst>
          </p:cNvPr>
          <p:cNvSpPr>
            <a:spLocks noGrp="1"/>
          </p:cNvSpPr>
          <p:nvPr>
            <p:ph type="title"/>
          </p:nvPr>
        </p:nvSpPr>
        <p:spPr/>
        <p:txBody>
          <a:bodyPr/>
          <a:lstStyle/>
          <a:p>
            <a:r>
              <a:rPr lang="en-US" b="1" dirty="0"/>
              <a:t>2023 Meta-Analysis of Causal Impacts</a:t>
            </a:r>
          </a:p>
        </p:txBody>
      </p:sp>
      <p:sp>
        <p:nvSpPr>
          <p:cNvPr id="3" name="Content Placeholder 2">
            <a:extLst>
              <a:ext uri="{FF2B5EF4-FFF2-40B4-BE49-F238E27FC236}">
                <a16:creationId xmlns:a16="http://schemas.microsoft.com/office/drawing/2014/main" id="{9FF39BD5-C398-F9CA-E8E8-C6677CB68077}"/>
              </a:ext>
            </a:extLst>
          </p:cNvPr>
          <p:cNvSpPr>
            <a:spLocks noGrp="1"/>
          </p:cNvSpPr>
          <p:nvPr>
            <p:ph idx="1"/>
          </p:nvPr>
        </p:nvSpPr>
        <p:spPr>
          <a:xfrm>
            <a:off x="626533" y="1439332"/>
            <a:ext cx="10964334" cy="4961467"/>
          </a:xfrm>
        </p:spPr>
        <p:txBody>
          <a:bodyPr>
            <a:noAutofit/>
          </a:bodyPr>
          <a:lstStyle/>
          <a:p>
            <a:pPr marL="457200">
              <a:lnSpc>
                <a:spcPct val="107000"/>
              </a:lnSpc>
              <a:spcBef>
                <a:spcPts val="0"/>
              </a:spcBef>
            </a:pPr>
            <a:r>
              <a:rPr lang="en-US" sz="16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hlinkClick r:id="rId4"/>
              </a:rPr>
              <a:t>Jackson, C. K., &amp; </a:t>
            </a:r>
            <a:r>
              <a:rPr lang="en-US" sz="1600" kern="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hlinkClick r:id="rId4"/>
              </a:rPr>
              <a:t>Mackevicius</a:t>
            </a:r>
            <a:r>
              <a:rPr lang="en-US" sz="16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hlinkClick r:id="rId4"/>
              </a:rPr>
              <a:t>, C. L. (2023). What impacts can we expect from school spending policy? Evidence from evaluations in the US. </a:t>
            </a:r>
            <a:r>
              <a:rPr lang="en-US" sz="1600"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hlinkClick r:id="rId4"/>
              </a:rPr>
              <a:t>American Economic Journal: Applied Economics</a:t>
            </a:r>
            <a:r>
              <a:rPr lang="en-US" sz="16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hlinkClick r:id="rId4"/>
              </a:rPr>
              <a:t>.</a:t>
            </a:r>
            <a:endParaRPr lang="en-US" sz="1600" kern="0" dirty="0">
              <a:effectLst/>
              <a:latin typeface="Calibri" panose="020F0502020204030204" pitchFamily="34" charset="0"/>
              <a:ea typeface="Times New Roman" panose="02020603050405020304" pitchFamily="18" charset="0"/>
              <a:cs typeface="Calibri" panose="020F0502020204030204" pitchFamily="34" charset="0"/>
            </a:endParaRPr>
          </a:p>
          <a:p>
            <a:pPr marL="914400" lvl="1">
              <a:lnSpc>
                <a:spcPct val="107000"/>
              </a:lnSpc>
              <a:spcBef>
                <a:spcPts val="0"/>
              </a:spcBef>
            </a:pPr>
            <a:r>
              <a:rPr lang="en-US" sz="2000" kern="0" dirty="0">
                <a:effectLst/>
                <a:latin typeface="Calibri" panose="020F0502020204030204" pitchFamily="34" charset="0"/>
                <a:ea typeface="Times New Roman" panose="02020603050405020304" pitchFamily="18" charset="0"/>
                <a:cs typeface="Calibri" panose="020F0502020204030204" pitchFamily="34" charset="0"/>
              </a:rPr>
              <a:t>Identified 31 studies that met specific conditions as of December 1, 2020.</a:t>
            </a:r>
          </a:p>
          <a:p>
            <a:pPr marL="1371600" lvl="2">
              <a:lnSpc>
                <a:spcPct val="107000"/>
              </a:lnSpc>
              <a:spcBef>
                <a:spcPts val="0"/>
              </a:spcBef>
            </a:pPr>
            <a:r>
              <a:rPr lang="en-US" b="1" kern="0" dirty="0">
                <a:effectLst/>
                <a:latin typeface="Calibri" panose="020F0502020204030204" pitchFamily="34" charset="0"/>
                <a:ea typeface="Times New Roman" panose="02020603050405020304" pitchFamily="18" charset="0"/>
              </a:rPr>
              <a:t>Of 32 unique study-outcomes, 25 present estimates of test score impacts (either test scores or proficiency rates) and 12 present estimates of impacts on educational attainment (high school dropout, high school graduation, or college enrollment</a:t>
            </a:r>
            <a:r>
              <a:rPr lang="en-US" kern="0" dirty="0">
                <a:effectLst/>
                <a:latin typeface="Calibri" panose="020F0502020204030204" pitchFamily="34" charset="0"/>
                <a:ea typeface="Times New Roman" panose="02020603050405020304" pitchFamily="18" charset="0"/>
              </a:rPr>
              <a:t>). The studies represent a range of estimation strategies and sources of variation.</a:t>
            </a:r>
          </a:p>
          <a:p>
            <a:pPr marL="914400" lvl="1">
              <a:lnSpc>
                <a:spcPct val="107000"/>
              </a:lnSpc>
              <a:spcBef>
                <a:spcPts val="0"/>
              </a:spcBef>
            </a:pPr>
            <a:r>
              <a:rPr lang="en-US" sz="2000" kern="0" dirty="0">
                <a:effectLst/>
                <a:latin typeface="Calibri" panose="020F0502020204030204" pitchFamily="34" charset="0"/>
                <a:ea typeface="Times New Roman" panose="02020603050405020304" pitchFamily="18" charset="0"/>
              </a:rPr>
              <a:t>To facilitate direct comparison, for each study we constructed an estimate of the marginal policy-induced impact on standardized outcomes of exposure to a $1000 per-pupil spending increase (in 2018 dollars) over four years.</a:t>
            </a:r>
          </a:p>
          <a:p>
            <a:pPr marL="1371600" lvl="2">
              <a:lnSpc>
                <a:spcPct val="107000"/>
              </a:lnSpc>
              <a:spcBef>
                <a:spcPts val="0"/>
              </a:spcBef>
            </a:pPr>
            <a:r>
              <a:rPr lang="en-US" b="1" dirty="0"/>
              <a:t>On average, a policy increasing spending by $1000 per-pupil for four years improves test scores by 0.0316</a:t>
            </a:r>
            <a:r>
              <a:rPr lang="en-US" b="1" dirty="0">
                <a:highlight>
                  <a:srgbClr val="FFFF00"/>
                </a:highlight>
              </a:rPr>
              <a:t> Standard Deviations</a:t>
            </a:r>
            <a:r>
              <a:rPr lang="en-US" b="1" dirty="0"/>
              <a:t> and college-going by 2.8pp.</a:t>
            </a:r>
          </a:p>
        </p:txBody>
      </p:sp>
      <p:sp>
        <p:nvSpPr>
          <p:cNvPr id="4" name="Footer Placeholder 3">
            <a:extLst>
              <a:ext uri="{FF2B5EF4-FFF2-40B4-BE49-F238E27FC236}">
                <a16:creationId xmlns:a16="http://schemas.microsoft.com/office/drawing/2014/main" id="{0283578F-CFB2-4553-F59D-CBC464357A7F}"/>
              </a:ext>
            </a:extLst>
          </p:cNvPr>
          <p:cNvSpPr>
            <a:spLocks noGrp="1"/>
          </p:cNvSpPr>
          <p:nvPr>
            <p:ph type="ftr" sz="quarter" idx="11"/>
          </p:nvPr>
        </p:nvSpPr>
        <p:spPr/>
        <p:txBody>
          <a:bodyPr/>
          <a:lstStyle/>
          <a:p>
            <a:r>
              <a:rPr lang="en-US"/>
              <a:t>Bruce D. Baker, University of Miami</a:t>
            </a:r>
          </a:p>
        </p:txBody>
      </p:sp>
    </p:spTree>
    <p:extLst>
      <p:ext uri="{BB962C8B-B14F-4D97-AF65-F5344CB8AC3E}">
        <p14:creationId xmlns:p14="http://schemas.microsoft.com/office/powerpoint/2010/main" val="35173300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DC50-DF77-4EB3-CD64-C522AC3190C3}"/>
              </a:ext>
            </a:extLst>
          </p:cNvPr>
          <p:cNvSpPr>
            <a:spLocks noGrp="1"/>
          </p:cNvSpPr>
          <p:nvPr>
            <p:ph type="title"/>
          </p:nvPr>
        </p:nvSpPr>
        <p:spPr>
          <a:xfrm>
            <a:off x="3162657" y="1808682"/>
            <a:ext cx="8191143" cy="2283925"/>
          </a:xfrm>
        </p:spPr>
        <p:txBody>
          <a:bodyPr>
            <a:normAutofit fontScale="90000"/>
          </a:bodyPr>
          <a:lstStyle/>
          <a:p>
            <a:r>
              <a:rPr lang="en-US" sz="3600" b="1" i="0" strike="noStrike" dirty="0">
                <a:effectLst/>
                <a:latin typeface="Arial" panose="020B0604020202020204" pitchFamily="34" charset="0"/>
              </a:rPr>
              <a:t>Drew Atchison</a:t>
            </a:r>
            <a:br>
              <a:rPr lang="en-US" sz="3600" b="1" i="0" strike="noStrike" dirty="0">
                <a:effectLst/>
                <a:latin typeface="Arial" panose="020B0604020202020204" pitchFamily="34" charset="0"/>
              </a:rPr>
            </a:br>
            <a:br>
              <a:rPr lang="en-US" sz="3600" b="1" i="0" strike="noStrike" dirty="0">
                <a:effectLst/>
                <a:latin typeface="Arial" panose="020B0604020202020204" pitchFamily="34" charset="0"/>
              </a:rPr>
            </a:br>
            <a:r>
              <a:rPr lang="en-US" sz="3600" b="1" i="0" u="none" strike="noStrike" dirty="0">
                <a:solidFill>
                  <a:srgbClr val="000000"/>
                </a:solidFill>
                <a:effectLst/>
                <a:latin typeface="Arial" panose="020B0604020202020204" pitchFamily="34" charset="0"/>
              </a:rPr>
              <a:t>Senior Researcher</a:t>
            </a:r>
            <a:br>
              <a:rPr lang="en-US" sz="3600" b="1" i="0" u="none" strike="noStrike" dirty="0">
                <a:solidFill>
                  <a:srgbClr val="000000"/>
                </a:solidFill>
                <a:effectLst/>
                <a:latin typeface="Arial" panose="020B0604020202020204" pitchFamily="34" charset="0"/>
              </a:rPr>
            </a:br>
            <a:br>
              <a:rPr lang="en-US" sz="3600" b="1" i="0" u="none" strike="noStrike" dirty="0">
                <a:solidFill>
                  <a:srgbClr val="000000"/>
                </a:solidFill>
                <a:effectLst/>
                <a:latin typeface="Arial" panose="020B0604020202020204" pitchFamily="34" charset="0"/>
              </a:rPr>
            </a:br>
            <a:r>
              <a:rPr lang="en-US" sz="3600" b="1" i="0" u="none" strike="noStrike" dirty="0">
                <a:solidFill>
                  <a:srgbClr val="000000"/>
                </a:solidFill>
                <a:effectLst/>
                <a:latin typeface="Arial" panose="020B0604020202020204" pitchFamily="34" charset="0"/>
              </a:rPr>
              <a:t>American Institutes of Research</a:t>
            </a:r>
            <a:endParaRPr lang="en-US" sz="7200" dirty="0"/>
          </a:p>
        </p:txBody>
      </p:sp>
      <p:pic>
        <p:nvPicPr>
          <p:cNvPr id="1026" name="Picture 2" descr="Image of Drew Atchison">
            <a:extLst>
              <a:ext uri="{FF2B5EF4-FFF2-40B4-BE49-F238E27FC236}">
                <a16:creationId xmlns:a16="http://schemas.microsoft.com/office/drawing/2014/main" id="{6ED8CE95-48B4-FDD3-FA51-D339A928A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08682"/>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130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81FD-4784-CD31-0835-05B232206B19}"/>
              </a:ext>
            </a:extLst>
          </p:cNvPr>
          <p:cNvSpPr>
            <a:spLocks noGrp="1"/>
          </p:cNvSpPr>
          <p:nvPr>
            <p:ph type="title"/>
          </p:nvPr>
        </p:nvSpPr>
        <p:spPr/>
        <p:txBody>
          <a:bodyPr/>
          <a:lstStyle/>
          <a:p>
            <a:r>
              <a:rPr lang="en-US" b="1" dirty="0"/>
              <a:t>Reconciling “Cost” modeling &amp; causal effects</a:t>
            </a:r>
          </a:p>
        </p:txBody>
      </p:sp>
      <p:sp>
        <p:nvSpPr>
          <p:cNvPr id="3" name="Content Placeholder 2">
            <a:extLst>
              <a:ext uri="{FF2B5EF4-FFF2-40B4-BE49-F238E27FC236}">
                <a16:creationId xmlns:a16="http://schemas.microsoft.com/office/drawing/2014/main" id="{CED6EF3B-3263-635B-4331-C920B597F6FF}"/>
              </a:ext>
            </a:extLst>
          </p:cNvPr>
          <p:cNvSpPr>
            <a:spLocks noGrp="1"/>
          </p:cNvSpPr>
          <p:nvPr>
            <p:ph idx="1"/>
          </p:nvPr>
        </p:nvSpPr>
        <p:spPr/>
        <p:txBody>
          <a:bodyPr>
            <a:normAutofit/>
          </a:bodyPr>
          <a:lstStyle/>
          <a:p>
            <a:r>
              <a:rPr lang="en-US" dirty="0"/>
              <a:t>Concept:</a:t>
            </a:r>
          </a:p>
          <a:p>
            <a:pPr lvl="1"/>
            <a:r>
              <a:rPr lang="en-US" dirty="0"/>
              <a:t>Outcomes = f(Spending, Context, Students)</a:t>
            </a:r>
          </a:p>
          <a:p>
            <a:pPr lvl="1"/>
            <a:r>
              <a:rPr lang="en-US" dirty="0"/>
              <a:t>Spending = f(Outcomes, Context, Students, </a:t>
            </a:r>
            <a:r>
              <a:rPr lang="en-US" b="1" dirty="0"/>
              <a:t>Inefficiency</a:t>
            </a:r>
            <a:r>
              <a:rPr lang="en-US" dirty="0"/>
              <a:t>)</a:t>
            </a:r>
          </a:p>
          <a:p>
            <a:pPr lvl="2"/>
            <a:r>
              <a:rPr lang="en-US" dirty="0"/>
              <a:t>Cost = Spending – Inefficiency (that portion we can predict)</a:t>
            </a:r>
          </a:p>
          <a:p>
            <a:r>
              <a:rPr lang="en-US" dirty="0">
                <a:latin typeface="Calibri" panose="020F0502020204030204" pitchFamily="34" charset="0"/>
                <a:ea typeface="Calibri" panose="020F0502020204030204" pitchFamily="34" charset="0"/>
              </a:rPr>
              <a:t>C</a:t>
            </a:r>
            <a:r>
              <a:rPr lang="en-US" dirty="0">
                <a:effectLst/>
                <a:latin typeface="Calibri" panose="020F0502020204030204" pitchFamily="34" charset="0"/>
                <a:ea typeface="Calibri" panose="020F0502020204030204" pitchFamily="34" charset="0"/>
              </a:rPr>
              <a:t>ost model estimates generally find that it would cost less to achieve the same amount of gain in achievement than would be extrapolated from assuming that each additional $1,000 per pupil investment yields an additional .3 to .4 standard deviations in achievement gain. </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4F7AD10B-AFF7-F0F4-40CD-6662E3E93C92}"/>
              </a:ext>
            </a:extLst>
          </p:cNvPr>
          <p:cNvSpPr>
            <a:spLocks noGrp="1"/>
          </p:cNvSpPr>
          <p:nvPr>
            <p:ph type="ftr" sz="quarter" idx="11"/>
          </p:nvPr>
        </p:nvSpPr>
        <p:spPr/>
        <p:txBody>
          <a:bodyPr/>
          <a:lstStyle/>
          <a:p>
            <a:r>
              <a:rPr lang="en-US"/>
              <a:t>Bruce D. Baker, University of Miami</a:t>
            </a:r>
          </a:p>
        </p:txBody>
      </p:sp>
    </p:spTree>
    <p:extLst>
      <p:ext uri="{BB962C8B-B14F-4D97-AF65-F5344CB8AC3E}">
        <p14:creationId xmlns:p14="http://schemas.microsoft.com/office/powerpoint/2010/main" val="288170123"/>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394B-A197-F246-4E3A-EC84DF10E0A1}"/>
              </a:ext>
            </a:extLst>
          </p:cNvPr>
          <p:cNvSpPr>
            <a:spLocks noGrp="1"/>
          </p:cNvSpPr>
          <p:nvPr>
            <p:ph type="title"/>
          </p:nvPr>
        </p:nvSpPr>
        <p:spPr/>
        <p:txBody>
          <a:bodyPr/>
          <a:lstStyle/>
          <a:p>
            <a:r>
              <a:rPr lang="en-US" b="1" dirty="0"/>
              <a:t>Thoughts on Policy Design/Implementation</a:t>
            </a:r>
          </a:p>
        </p:txBody>
      </p:sp>
      <p:sp>
        <p:nvSpPr>
          <p:cNvPr id="3" name="Content Placeholder 2">
            <a:extLst>
              <a:ext uri="{FF2B5EF4-FFF2-40B4-BE49-F238E27FC236}">
                <a16:creationId xmlns:a16="http://schemas.microsoft.com/office/drawing/2014/main" id="{BC8D675B-DDDB-3C1D-E5F6-315252B35DC9}"/>
              </a:ext>
            </a:extLst>
          </p:cNvPr>
          <p:cNvSpPr>
            <a:spLocks noGrp="1"/>
          </p:cNvSpPr>
          <p:nvPr>
            <p:ph idx="1"/>
          </p:nvPr>
        </p:nvSpPr>
        <p:spPr>
          <a:xfrm>
            <a:off x="838200" y="1690688"/>
            <a:ext cx="10515600" cy="4486275"/>
          </a:xfrm>
        </p:spPr>
        <p:txBody>
          <a:bodyPr>
            <a:normAutofit fontScale="92500" lnSpcReduction="20000"/>
          </a:bodyPr>
          <a:lstStyle/>
          <a:p>
            <a:r>
              <a:rPr lang="en-US" b="1" dirty="0"/>
              <a:t>Weighted formula built on Education Cost Function</a:t>
            </a:r>
          </a:p>
          <a:p>
            <a:pPr lvl="1"/>
            <a:r>
              <a:rPr lang="en-US" dirty="0"/>
              <a:t>“Soft” guidance for resource allocation based on Professional Judgment Panels, tied to accountability</a:t>
            </a:r>
          </a:p>
          <a:p>
            <a:pPr lvl="1"/>
            <a:r>
              <a:rPr lang="en-US" dirty="0"/>
              <a:t>Districts receiving adequate funding but struggling on outcomes will be audited on resource allocation, using PJP as benchmark</a:t>
            </a:r>
          </a:p>
          <a:p>
            <a:r>
              <a:rPr lang="en-US" b="1" dirty="0"/>
              <a:t>3-Year Recalibration Cycle</a:t>
            </a:r>
          </a:p>
          <a:p>
            <a:pPr lvl="1"/>
            <a:r>
              <a:rPr lang="en-US" dirty="0"/>
              <a:t>Recalibration of base and weights, tied to contemporary standards every three years</a:t>
            </a:r>
          </a:p>
          <a:p>
            <a:pPr lvl="1"/>
            <a:r>
              <a:rPr lang="en-US" dirty="0"/>
              <a:t>Should involve re-estimating Education Cost Function with updated data and outcome goals</a:t>
            </a:r>
          </a:p>
          <a:p>
            <a:pPr lvl="1"/>
            <a:r>
              <a:rPr lang="en-US" dirty="0"/>
              <a:t>Modeling done under oversight of state education agency, and/or Legislative research division/dept </a:t>
            </a:r>
          </a:p>
          <a:p>
            <a:pPr lvl="1"/>
            <a:r>
              <a:rPr lang="en-US" dirty="0"/>
              <a:t>Structural features of formula written into statute</a:t>
            </a:r>
          </a:p>
          <a:p>
            <a:pPr lvl="1"/>
            <a:r>
              <a:rPr lang="en-US" dirty="0"/>
              <a:t>Weights/calibration of those features can be recalibrated under regulatory authority of state education agency  </a:t>
            </a:r>
          </a:p>
        </p:txBody>
      </p:sp>
      <p:sp>
        <p:nvSpPr>
          <p:cNvPr id="4" name="Footer Placeholder 3">
            <a:extLst>
              <a:ext uri="{FF2B5EF4-FFF2-40B4-BE49-F238E27FC236}">
                <a16:creationId xmlns:a16="http://schemas.microsoft.com/office/drawing/2014/main" id="{38C98A08-04FF-E0AD-7C97-3B7F773A5006}"/>
              </a:ext>
            </a:extLst>
          </p:cNvPr>
          <p:cNvSpPr>
            <a:spLocks noGrp="1"/>
          </p:cNvSpPr>
          <p:nvPr>
            <p:ph type="ftr" sz="quarter" idx="11"/>
          </p:nvPr>
        </p:nvSpPr>
        <p:spPr/>
        <p:txBody>
          <a:bodyPr/>
          <a:lstStyle/>
          <a:p>
            <a:r>
              <a:rPr lang="en-US" dirty="0"/>
              <a:t>Bruce D. Baker, University of Miami</a:t>
            </a:r>
          </a:p>
        </p:txBody>
      </p:sp>
    </p:spTree>
    <p:extLst>
      <p:ext uri="{BB962C8B-B14F-4D97-AF65-F5344CB8AC3E}">
        <p14:creationId xmlns:p14="http://schemas.microsoft.com/office/powerpoint/2010/main" val="503886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28C6-B32F-412A-E540-9916862FD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FC1B4-178A-E712-A9E2-4A61F9167029}"/>
              </a:ext>
            </a:extLst>
          </p:cNvPr>
          <p:cNvSpPr>
            <a:spLocks noGrp="1"/>
          </p:cNvSpPr>
          <p:nvPr>
            <p:ph type="title"/>
          </p:nvPr>
        </p:nvSpPr>
        <p:spPr>
          <a:xfrm>
            <a:off x="4239426" y="2364841"/>
            <a:ext cx="3195415" cy="1325563"/>
          </a:xfrm>
        </p:spPr>
        <p:txBody>
          <a:bodyPr>
            <a:normAutofit/>
          </a:bodyPr>
          <a:lstStyle/>
          <a:p>
            <a:r>
              <a:rPr lang="en-US" sz="8800" b="1" dirty="0"/>
              <a:t>Q&amp;A</a:t>
            </a:r>
          </a:p>
        </p:txBody>
      </p:sp>
    </p:spTree>
    <p:extLst>
      <p:ext uri="{BB962C8B-B14F-4D97-AF65-F5344CB8AC3E}">
        <p14:creationId xmlns:p14="http://schemas.microsoft.com/office/powerpoint/2010/main" val="3521614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51C7-1D98-5787-149A-C5458C3BF870}"/>
              </a:ext>
            </a:extLst>
          </p:cNvPr>
          <p:cNvSpPr>
            <a:spLocks noGrp="1"/>
          </p:cNvSpPr>
          <p:nvPr>
            <p:ph type="title"/>
          </p:nvPr>
        </p:nvSpPr>
        <p:spPr>
          <a:xfrm>
            <a:off x="3768694" y="1698269"/>
            <a:ext cx="7174907" cy="3172834"/>
          </a:xfrm>
        </p:spPr>
        <p:txBody>
          <a:bodyPr>
            <a:normAutofit/>
          </a:bodyPr>
          <a:lstStyle/>
          <a:p>
            <a:r>
              <a:rPr lang="en-US" sz="2800" b="1" i="0" strike="noStrike" dirty="0">
                <a:effectLst/>
                <a:latin typeface="Arial" panose="020B0604020202020204" pitchFamily="34" charset="0"/>
              </a:rPr>
              <a:t>Kenneth Shores</a:t>
            </a:r>
            <a:br>
              <a:rPr lang="en-US" sz="2800" b="1" i="0" strike="noStrike" dirty="0">
                <a:effectLst/>
                <a:latin typeface="Arial" panose="020B0604020202020204" pitchFamily="34" charset="0"/>
              </a:rPr>
            </a:br>
            <a:br>
              <a:rPr lang="en-US" sz="2800" b="1" i="0" strike="noStrike" dirty="0">
                <a:effectLst/>
                <a:latin typeface="Arial" panose="020B0604020202020204" pitchFamily="34" charset="0"/>
              </a:rPr>
            </a:br>
            <a:r>
              <a:rPr lang="en-US" sz="2800" b="1" i="0" u="none" strike="noStrike" dirty="0">
                <a:solidFill>
                  <a:srgbClr val="000000"/>
                </a:solidFill>
                <a:effectLst/>
                <a:latin typeface="Arial" panose="020B0604020202020204" pitchFamily="34" charset="0"/>
              </a:rPr>
              <a:t>Assistant Professor, School of Education</a:t>
            </a:r>
            <a:br>
              <a:rPr lang="en-US" sz="2800" b="1" i="0" u="none" strike="noStrike" dirty="0">
                <a:solidFill>
                  <a:srgbClr val="000000"/>
                </a:solidFill>
                <a:effectLst/>
                <a:latin typeface="Arial" panose="020B0604020202020204" pitchFamily="34" charset="0"/>
              </a:rPr>
            </a:br>
            <a:br>
              <a:rPr lang="en-US" sz="2800" b="1" i="0" u="none" strike="noStrike" dirty="0">
                <a:solidFill>
                  <a:srgbClr val="000000"/>
                </a:solidFill>
                <a:effectLst/>
                <a:latin typeface="Arial" panose="020B0604020202020204" pitchFamily="34" charset="0"/>
              </a:rPr>
            </a:br>
            <a:r>
              <a:rPr lang="en-US" sz="2800" b="1" i="0" u="none" strike="noStrike" dirty="0">
                <a:solidFill>
                  <a:srgbClr val="000000"/>
                </a:solidFill>
                <a:effectLst/>
                <a:latin typeface="Arial" panose="020B0604020202020204" pitchFamily="34" charset="0"/>
              </a:rPr>
              <a:t>University of Delaware Center for Research in Education and Social Policy</a:t>
            </a:r>
            <a:endParaRPr lang="en-US" sz="6000" dirty="0"/>
          </a:p>
        </p:txBody>
      </p:sp>
      <p:pic>
        <p:nvPicPr>
          <p:cNvPr id="3076" name="Picture 4" descr="Kenneth A. Shores portrait">
            <a:extLst>
              <a:ext uri="{FF2B5EF4-FFF2-40B4-BE49-F238E27FC236}">
                <a16:creationId xmlns:a16="http://schemas.microsoft.com/office/drawing/2014/main" id="{9B9EBBA2-8804-53B5-F603-06A3E96C0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70" y="1477817"/>
            <a:ext cx="3080033" cy="370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878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8C1B-6606-6BC8-D553-A487489BD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9E575-7A7C-D382-79FE-A7A5EED3CA27}"/>
              </a:ext>
            </a:extLst>
          </p:cNvPr>
          <p:cNvSpPr>
            <a:spLocks noGrp="1"/>
          </p:cNvSpPr>
          <p:nvPr>
            <p:ph type="title"/>
          </p:nvPr>
        </p:nvSpPr>
        <p:spPr/>
        <p:txBody>
          <a:bodyPr/>
          <a:lstStyle/>
          <a:p>
            <a:r>
              <a:rPr lang="en-US" b="1" dirty="0"/>
              <a:t>Four points about DE K-12 funding</a:t>
            </a:r>
          </a:p>
        </p:txBody>
      </p:sp>
      <p:sp>
        <p:nvSpPr>
          <p:cNvPr id="3" name="Content Placeholder 2">
            <a:extLst>
              <a:ext uri="{FF2B5EF4-FFF2-40B4-BE49-F238E27FC236}">
                <a16:creationId xmlns:a16="http://schemas.microsoft.com/office/drawing/2014/main" id="{497C6510-D08E-5262-52DD-CE523A0BF8A3}"/>
              </a:ext>
            </a:extLst>
          </p:cNvPr>
          <p:cNvSpPr>
            <a:spLocks noGrp="1"/>
          </p:cNvSpPr>
          <p:nvPr>
            <p:ph idx="1"/>
          </p:nvPr>
        </p:nvSpPr>
        <p:spPr/>
        <p:txBody>
          <a:bodyPr>
            <a:normAutofit fontScale="70000" lnSpcReduction="20000"/>
          </a:bodyPr>
          <a:lstStyle/>
          <a:p>
            <a:pPr marL="346075" indent="-346075">
              <a:buNone/>
            </a:pPr>
            <a:r>
              <a:rPr lang="en-US" b="1" dirty="0">
                <a:solidFill>
                  <a:srgbClr val="002060"/>
                </a:solidFill>
              </a:rPr>
              <a:t>Constraints</a:t>
            </a:r>
          </a:p>
          <a:p>
            <a:pPr marL="346075" indent="-346075">
              <a:buNone/>
            </a:pPr>
            <a:r>
              <a:rPr lang="en-US" dirty="0"/>
              <a:t>1. </a:t>
            </a:r>
            <a:r>
              <a:rPr lang="en-US" b="1" dirty="0"/>
              <a:t>Increasing state contributions will be difficult without adjustments to tax base: </a:t>
            </a:r>
            <a:r>
              <a:rPr lang="en-US" dirty="0"/>
              <a:t>Delaware </a:t>
            </a:r>
            <a:r>
              <a:rPr lang="en-US" i="1" dirty="0"/>
              <a:t>state </a:t>
            </a:r>
            <a:r>
              <a:rPr lang="en-US" dirty="0"/>
              <a:t>contribution to K-12 education is </a:t>
            </a:r>
            <a:r>
              <a:rPr lang="en-US" u="sng" dirty="0"/>
              <a:t>greater</a:t>
            </a:r>
            <a:r>
              <a:rPr lang="en-US" dirty="0"/>
              <a:t> than comparison states, whereas </a:t>
            </a:r>
            <a:r>
              <a:rPr lang="en-US" i="1" dirty="0"/>
              <a:t>district </a:t>
            </a:r>
            <a:r>
              <a:rPr lang="en-US" dirty="0"/>
              <a:t>contributions are </a:t>
            </a:r>
            <a:r>
              <a:rPr lang="en-US" u="sng" dirty="0"/>
              <a:t>lower</a:t>
            </a:r>
            <a:r>
              <a:rPr lang="en-US" dirty="0"/>
              <a:t> than comparison states </a:t>
            </a:r>
          </a:p>
          <a:p>
            <a:pPr marL="346075" indent="-346075">
              <a:buNone/>
            </a:pPr>
            <a:r>
              <a:rPr lang="en-US" b="1" dirty="0">
                <a:solidFill>
                  <a:srgbClr val="002060"/>
                </a:solidFill>
              </a:rPr>
              <a:t>Room for Improvement</a:t>
            </a:r>
          </a:p>
          <a:p>
            <a:pPr marL="346075" indent="-346075">
              <a:buNone/>
            </a:pPr>
            <a:r>
              <a:rPr lang="en-US" dirty="0"/>
              <a:t>2. </a:t>
            </a:r>
            <a:r>
              <a:rPr lang="en-US" b="1" dirty="0"/>
              <a:t>A lot can be improved simply by fixing how DE allocates revenues: </a:t>
            </a:r>
            <a:r>
              <a:rPr lang="en-US" sz="2800" u="sng" dirty="0"/>
              <a:t>All states but Delaware </a:t>
            </a:r>
            <a:r>
              <a:rPr lang="en-US" sz="2800" dirty="0"/>
              <a:t>use state revenues to compensate for district ability to pay</a:t>
            </a:r>
          </a:p>
          <a:p>
            <a:pPr marL="346075" indent="-346075">
              <a:buNone/>
            </a:pPr>
            <a:r>
              <a:rPr lang="en-US" b="1" dirty="0">
                <a:solidFill>
                  <a:srgbClr val="002060"/>
                </a:solidFill>
              </a:rPr>
              <a:t>Possibility of Change</a:t>
            </a:r>
          </a:p>
          <a:p>
            <a:pPr marL="346075" indent="-346075">
              <a:buNone/>
            </a:pPr>
            <a:r>
              <a:rPr lang="en-US" dirty="0"/>
              <a:t>3. </a:t>
            </a:r>
            <a:r>
              <a:rPr lang="en-US" b="1" dirty="0"/>
              <a:t>Dramatic increases to state investment in education have historical precedent: </a:t>
            </a:r>
            <a:r>
              <a:rPr lang="en-US" dirty="0"/>
              <a:t>38 states </a:t>
            </a:r>
            <a:r>
              <a:rPr lang="en-US" i="1" dirty="0"/>
              <a:t>(other than Delaware) </a:t>
            </a:r>
            <a:r>
              <a:rPr lang="en-US" dirty="0"/>
              <a:t>enacted K-12 funding reform between 1987 – 2008, increasing state revenues by $1,000 per pupil on average (a 22% increase), and in some cases much more than that</a:t>
            </a:r>
          </a:p>
          <a:p>
            <a:pPr marL="346075" indent="-346075">
              <a:buNone/>
            </a:pPr>
            <a:r>
              <a:rPr lang="en-US" dirty="0"/>
              <a:t>4. </a:t>
            </a:r>
            <a:r>
              <a:rPr lang="en-US" b="1" dirty="0"/>
              <a:t>States tend to raise tax revenues to pay for education spending: </a:t>
            </a:r>
            <a:r>
              <a:rPr lang="en-US" dirty="0"/>
              <a:t>State tax revenues also increased by $1,000 per pupil on average in this period (a 9% increase); tax sources varied but many states introduce state property tax and/or increase sales taxes</a:t>
            </a:r>
          </a:p>
        </p:txBody>
      </p:sp>
    </p:spTree>
    <p:extLst>
      <p:ext uri="{BB962C8B-B14F-4D97-AF65-F5344CB8AC3E}">
        <p14:creationId xmlns:p14="http://schemas.microsoft.com/office/powerpoint/2010/main" val="2292703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EC60B-A994-965D-2AE9-BC4B326C85E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840B1DD-74DB-9F51-BE05-19890EFA333E}"/>
              </a:ext>
            </a:extLst>
          </p:cNvPr>
          <p:cNvPicPr>
            <a:picLocks noChangeAspect="1"/>
          </p:cNvPicPr>
          <p:nvPr/>
        </p:nvPicPr>
        <p:blipFill>
          <a:blip r:embed="rId2"/>
          <a:stretch>
            <a:fillRect/>
          </a:stretch>
        </p:blipFill>
        <p:spPr>
          <a:xfrm>
            <a:off x="1228443" y="1371600"/>
            <a:ext cx="9735114" cy="5486400"/>
          </a:xfrm>
          <a:prstGeom prst="rect">
            <a:avLst/>
          </a:prstGeom>
        </p:spPr>
      </p:pic>
      <p:sp>
        <p:nvSpPr>
          <p:cNvPr id="2" name="Title 1">
            <a:extLst>
              <a:ext uri="{FF2B5EF4-FFF2-40B4-BE49-F238E27FC236}">
                <a16:creationId xmlns:a16="http://schemas.microsoft.com/office/drawing/2014/main" id="{B04E1740-0FC6-B58D-3103-038D666D545F}"/>
              </a:ext>
            </a:extLst>
          </p:cNvPr>
          <p:cNvSpPr>
            <a:spLocks noGrp="1"/>
          </p:cNvSpPr>
          <p:nvPr>
            <p:ph type="title"/>
          </p:nvPr>
        </p:nvSpPr>
        <p:spPr/>
        <p:txBody>
          <a:bodyPr>
            <a:noAutofit/>
          </a:bodyPr>
          <a:lstStyle/>
          <a:p>
            <a:r>
              <a:rPr lang="en-US" sz="2600" b="1" dirty="0"/>
              <a:t>1] Delaware </a:t>
            </a:r>
            <a:r>
              <a:rPr lang="en-US" sz="2600" b="1" i="1" dirty="0"/>
              <a:t>state </a:t>
            </a:r>
            <a:r>
              <a:rPr lang="en-US" sz="2600" b="1" dirty="0"/>
              <a:t>contribution to K-12 education is </a:t>
            </a:r>
            <a:r>
              <a:rPr lang="en-US" sz="2600" b="1" u="sng" dirty="0"/>
              <a:t>greater</a:t>
            </a:r>
            <a:r>
              <a:rPr lang="en-US" sz="2600" b="1" dirty="0"/>
              <a:t> than comparison states, whereas </a:t>
            </a:r>
            <a:r>
              <a:rPr lang="en-US" sz="2600" b="1" i="1" dirty="0"/>
              <a:t>district </a:t>
            </a:r>
            <a:r>
              <a:rPr lang="en-US" sz="2600" b="1" dirty="0"/>
              <a:t>contributions are </a:t>
            </a:r>
            <a:r>
              <a:rPr lang="en-US" sz="2600" b="1" u="sng" dirty="0"/>
              <a:t>lower</a:t>
            </a:r>
            <a:r>
              <a:rPr lang="en-US" sz="2600" b="1" dirty="0"/>
              <a:t> than comparison states </a:t>
            </a:r>
          </a:p>
        </p:txBody>
      </p:sp>
      <p:sp>
        <p:nvSpPr>
          <p:cNvPr id="3" name="Oval 2">
            <a:extLst>
              <a:ext uri="{FF2B5EF4-FFF2-40B4-BE49-F238E27FC236}">
                <a16:creationId xmlns:a16="http://schemas.microsoft.com/office/drawing/2014/main" id="{C7BD8F7C-CBE2-7A79-2B22-A9FA1B67D5D5}"/>
              </a:ext>
            </a:extLst>
          </p:cNvPr>
          <p:cNvSpPr/>
          <p:nvPr/>
        </p:nvSpPr>
        <p:spPr>
          <a:xfrm>
            <a:off x="8753475" y="3357562"/>
            <a:ext cx="2419350" cy="187166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61A0869-0DD7-9484-BC26-84AEADC22149}"/>
              </a:ext>
            </a:extLst>
          </p:cNvPr>
          <p:cNvSpPr/>
          <p:nvPr/>
        </p:nvSpPr>
        <p:spPr>
          <a:xfrm>
            <a:off x="1714500" y="3054592"/>
            <a:ext cx="4148971" cy="3072832"/>
          </a:xfrm>
          <a:prstGeom prst="ellipse">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69B790A-E882-E874-970E-FE278CC06C63}"/>
              </a:ext>
            </a:extLst>
          </p:cNvPr>
          <p:cNvSpPr/>
          <p:nvPr/>
        </p:nvSpPr>
        <p:spPr>
          <a:xfrm>
            <a:off x="2714625" y="1438276"/>
            <a:ext cx="1963918" cy="1766102"/>
          </a:xfrm>
          <a:prstGeom prst="ellipse">
            <a:avLst/>
          </a:prstGeom>
          <a:no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ED4E3F8-9DC1-53F7-6E02-A1CD34D09414}"/>
              </a:ext>
            </a:extLst>
          </p:cNvPr>
          <p:cNvSpPr/>
          <p:nvPr/>
        </p:nvSpPr>
        <p:spPr>
          <a:xfrm>
            <a:off x="7753350" y="4524375"/>
            <a:ext cx="3000375" cy="1508123"/>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35698249-FF6A-F5E2-2B6F-9C158DC63912}"/>
              </a:ext>
            </a:extLst>
          </p:cNvPr>
          <p:cNvCxnSpPr>
            <a:cxnSpLocks/>
            <a:stCxn id="15" idx="1"/>
          </p:cNvCxnSpPr>
          <p:nvPr/>
        </p:nvCxnSpPr>
        <p:spPr>
          <a:xfrm flipH="1" flipV="1">
            <a:off x="3810000" y="1785693"/>
            <a:ext cx="1601967" cy="1547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E23ADF60-6293-6A58-3C39-85C40D80FB6C}"/>
              </a:ext>
            </a:extLst>
          </p:cNvPr>
          <p:cNvSpPr txBox="1"/>
          <p:nvPr/>
        </p:nvSpPr>
        <p:spPr>
          <a:xfrm>
            <a:off x="5411967" y="1678785"/>
            <a:ext cx="2522357" cy="523220"/>
          </a:xfrm>
          <a:prstGeom prst="rect">
            <a:avLst/>
          </a:prstGeom>
          <a:noFill/>
        </p:spPr>
        <p:txBody>
          <a:bodyPr wrap="square" rtlCol="0">
            <a:spAutoFit/>
          </a:bodyPr>
          <a:lstStyle/>
          <a:p>
            <a:r>
              <a:rPr lang="en-US" sz="1400" b="1" dirty="0"/>
              <a:t>30K with 13K from State (45%) </a:t>
            </a:r>
            <a:r>
              <a:rPr lang="en-US" sz="1400" dirty="0"/>
              <a:t>– 17K from Districts (55%)</a:t>
            </a:r>
          </a:p>
        </p:txBody>
      </p:sp>
      <p:sp>
        <p:nvSpPr>
          <p:cNvPr id="22" name="TextBox 21">
            <a:extLst>
              <a:ext uri="{FF2B5EF4-FFF2-40B4-BE49-F238E27FC236}">
                <a16:creationId xmlns:a16="http://schemas.microsoft.com/office/drawing/2014/main" id="{EF4D0018-0EC8-4163-C298-382D733B0D49}"/>
              </a:ext>
            </a:extLst>
          </p:cNvPr>
          <p:cNvSpPr txBox="1"/>
          <p:nvPr/>
        </p:nvSpPr>
        <p:spPr>
          <a:xfrm>
            <a:off x="7483003" y="2435553"/>
            <a:ext cx="2522357" cy="523220"/>
          </a:xfrm>
          <a:prstGeom prst="rect">
            <a:avLst/>
          </a:prstGeom>
          <a:noFill/>
        </p:spPr>
        <p:txBody>
          <a:bodyPr wrap="square" rtlCol="0">
            <a:spAutoFit/>
          </a:bodyPr>
          <a:lstStyle/>
          <a:p>
            <a:r>
              <a:rPr lang="en-US" sz="1400" b="1" dirty="0"/>
              <a:t>19K with 12K from State (65%) </a:t>
            </a:r>
            <a:r>
              <a:rPr lang="en-US" sz="1400" dirty="0"/>
              <a:t>– 7K from Districts (35% )</a:t>
            </a:r>
          </a:p>
        </p:txBody>
      </p:sp>
      <p:cxnSp>
        <p:nvCxnSpPr>
          <p:cNvPr id="23" name="Straight Arrow Connector 22">
            <a:extLst>
              <a:ext uri="{FF2B5EF4-FFF2-40B4-BE49-F238E27FC236}">
                <a16:creationId xmlns:a16="http://schemas.microsoft.com/office/drawing/2014/main" id="{F401BF8C-D11D-81D7-2393-235968CDA874}"/>
              </a:ext>
            </a:extLst>
          </p:cNvPr>
          <p:cNvCxnSpPr>
            <a:cxnSpLocks/>
            <a:stCxn id="22" idx="2"/>
          </p:cNvCxnSpPr>
          <p:nvPr/>
        </p:nvCxnSpPr>
        <p:spPr>
          <a:xfrm>
            <a:off x="8744182" y="2958773"/>
            <a:ext cx="733193" cy="470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74E3CD6D-F1F1-4E69-82A0-CAFA0A16C270}"/>
              </a:ext>
            </a:extLst>
          </p:cNvPr>
          <p:cNvSpPr txBox="1"/>
          <p:nvPr/>
        </p:nvSpPr>
        <p:spPr>
          <a:xfrm>
            <a:off x="5863471" y="3658051"/>
            <a:ext cx="2436632" cy="523220"/>
          </a:xfrm>
          <a:prstGeom prst="rect">
            <a:avLst/>
          </a:prstGeom>
          <a:noFill/>
        </p:spPr>
        <p:txBody>
          <a:bodyPr wrap="square" rtlCol="0">
            <a:spAutoFit/>
          </a:bodyPr>
          <a:lstStyle/>
          <a:p>
            <a:r>
              <a:rPr lang="en-US" sz="1400" b="1" dirty="0"/>
              <a:t>18K with 8K from State (45%) </a:t>
            </a:r>
            <a:r>
              <a:rPr lang="en-US" sz="1400" dirty="0"/>
              <a:t>– 10K from Districts (55%)</a:t>
            </a:r>
          </a:p>
        </p:txBody>
      </p:sp>
      <p:cxnSp>
        <p:nvCxnSpPr>
          <p:cNvPr id="29" name="Straight Arrow Connector 28">
            <a:extLst>
              <a:ext uri="{FF2B5EF4-FFF2-40B4-BE49-F238E27FC236}">
                <a16:creationId xmlns:a16="http://schemas.microsoft.com/office/drawing/2014/main" id="{D7BA7C4F-E184-C911-FBC9-B25162044E58}"/>
              </a:ext>
            </a:extLst>
          </p:cNvPr>
          <p:cNvCxnSpPr>
            <a:cxnSpLocks/>
            <a:stCxn id="28" idx="1"/>
          </p:cNvCxnSpPr>
          <p:nvPr/>
        </p:nvCxnSpPr>
        <p:spPr>
          <a:xfrm flipH="1" flipV="1">
            <a:off x="4362450" y="3653623"/>
            <a:ext cx="1501021" cy="2660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6715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4C7D-18DD-9982-BFA0-DC4E04F01695}"/>
              </a:ext>
            </a:extLst>
          </p:cNvPr>
          <p:cNvSpPr>
            <a:spLocks noGrp="1"/>
          </p:cNvSpPr>
          <p:nvPr>
            <p:ph type="title"/>
          </p:nvPr>
        </p:nvSpPr>
        <p:spPr>
          <a:xfrm>
            <a:off x="838200" y="374552"/>
            <a:ext cx="10515600" cy="1325563"/>
          </a:xfrm>
        </p:spPr>
        <p:txBody>
          <a:bodyPr>
            <a:normAutofit/>
          </a:bodyPr>
          <a:lstStyle/>
          <a:p>
            <a:r>
              <a:rPr lang="en-US" sz="2600" b="1" dirty="0"/>
              <a:t>2] </a:t>
            </a:r>
            <a:r>
              <a:rPr lang="en-US" sz="2600" b="1" i="1" dirty="0"/>
              <a:t>All states but Delaware </a:t>
            </a:r>
            <a:r>
              <a:rPr lang="en-US" sz="2600" b="1" dirty="0"/>
              <a:t>use state revenues to compensate for district ability to pay </a:t>
            </a:r>
          </a:p>
        </p:txBody>
      </p:sp>
      <p:pic>
        <p:nvPicPr>
          <p:cNvPr id="7" name="Picture 6">
            <a:extLst>
              <a:ext uri="{FF2B5EF4-FFF2-40B4-BE49-F238E27FC236}">
                <a16:creationId xmlns:a16="http://schemas.microsoft.com/office/drawing/2014/main" id="{4B0866A8-0696-6189-848E-854BB486859C}"/>
              </a:ext>
            </a:extLst>
          </p:cNvPr>
          <p:cNvPicPr>
            <a:picLocks noChangeAspect="1"/>
          </p:cNvPicPr>
          <p:nvPr/>
        </p:nvPicPr>
        <p:blipFill>
          <a:blip r:embed="rId2"/>
          <a:stretch>
            <a:fillRect/>
          </a:stretch>
        </p:blipFill>
        <p:spPr>
          <a:xfrm>
            <a:off x="1228443" y="1371600"/>
            <a:ext cx="9735114" cy="5486400"/>
          </a:xfrm>
          <a:prstGeom prst="rect">
            <a:avLst/>
          </a:prstGeom>
        </p:spPr>
      </p:pic>
    </p:spTree>
    <p:extLst>
      <p:ext uri="{BB962C8B-B14F-4D97-AF65-F5344CB8AC3E}">
        <p14:creationId xmlns:p14="http://schemas.microsoft.com/office/powerpoint/2010/main" val="1837053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2234-F371-C50D-7A32-CC39C717D04B}"/>
              </a:ext>
            </a:extLst>
          </p:cNvPr>
          <p:cNvSpPr>
            <a:spLocks noGrp="1"/>
          </p:cNvSpPr>
          <p:nvPr>
            <p:ph type="title"/>
          </p:nvPr>
        </p:nvSpPr>
        <p:spPr>
          <a:xfrm>
            <a:off x="838200" y="365125"/>
            <a:ext cx="10515600" cy="1920875"/>
          </a:xfrm>
        </p:spPr>
        <p:txBody>
          <a:bodyPr>
            <a:normAutofit/>
          </a:bodyPr>
          <a:lstStyle/>
          <a:p>
            <a:r>
              <a:rPr lang="en-US" sz="2600" dirty="0"/>
              <a:t>3] </a:t>
            </a:r>
            <a:r>
              <a:rPr lang="en-US" sz="2600" b="1" dirty="0"/>
              <a:t>Dramatic increases to state investment in education have historical precedent: </a:t>
            </a:r>
            <a:r>
              <a:rPr lang="en-US" sz="2600" dirty="0"/>
              <a:t>38 states enacted K-12 funding reform between 1987 – 2008, increasing state revenues by $1,000 per pupil on average (a 22% increase), and in some cases much more than that</a:t>
            </a:r>
          </a:p>
        </p:txBody>
      </p:sp>
    </p:spTree>
    <p:extLst>
      <p:ext uri="{BB962C8B-B14F-4D97-AF65-F5344CB8AC3E}">
        <p14:creationId xmlns:p14="http://schemas.microsoft.com/office/powerpoint/2010/main" val="3564156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1078A-386C-591D-02DF-CC2F381C7B82}"/>
            </a:ext>
          </a:extLst>
        </p:cNvPr>
        <p:cNvGrpSpPr/>
        <p:nvPr/>
      </p:nvGrpSpPr>
      <p:grpSpPr>
        <a:xfrm>
          <a:off x="0" y="0"/>
          <a:ext cx="0" cy="0"/>
          <a:chOff x="0" y="0"/>
          <a:chExt cx="0" cy="0"/>
        </a:xfrm>
      </p:grpSpPr>
      <p:pic>
        <p:nvPicPr>
          <p:cNvPr id="16" name="Picture 15" descr="A graph of different states&#10;&#10;Description automatically generated with medium confidence">
            <a:extLst>
              <a:ext uri="{FF2B5EF4-FFF2-40B4-BE49-F238E27FC236}">
                <a16:creationId xmlns:a16="http://schemas.microsoft.com/office/drawing/2014/main" id="{DBF884FD-AB69-55A1-24F8-DD9413BA3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cxnSp>
        <p:nvCxnSpPr>
          <p:cNvPr id="3" name="Straight Arrow Connector 2">
            <a:extLst>
              <a:ext uri="{FF2B5EF4-FFF2-40B4-BE49-F238E27FC236}">
                <a16:creationId xmlns:a16="http://schemas.microsoft.com/office/drawing/2014/main" id="{0FF7ECEF-5173-4AF4-2E35-E5B036641F58}"/>
              </a:ext>
            </a:extLst>
          </p:cNvPr>
          <p:cNvCxnSpPr>
            <a:cxnSpLocks/>
            <a:stCxn id="4" idx="3"/>
          </p:cNvCxnSpPr>
          <p:nvPr/>
        </p:nvCxnSpPr>
        <p:spPr>
          <a:xfrm>
            <a:off x="2077375" y="954030"/>
            <a:ext cx="3610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0650A7CB-13D6-8322-CE2E-058B5AFC004A}"/>
              </a:ext>
            </a:extLst>
          </p:cNvPr>
          <p:cNvSpPr txBox="1"/>
          <p:nvPr/>
        </p:nvSpPr>
        <p:spPr>
          <a:xfrm>
            <a:off x="106532" y="769364"/>
            <a:ext cx="1970843" cy="369332"/>
          </a:xfrm>
          <a:prstGeom prst="rect">
            <a:avLst/>
          </a:prstGeom>
          <a:solidFill>
            <a:schemeClr val="bg1"/>
          </a:solidFill>
        </p:spPr>
        <p:txBody>
          <a:bodyPr wrap="square" rtlCol="0">
            <a:spAutoFit/>
          </a:bodyPr>
          <a:lstStyle/>
          <a:p>
            <a:r>
              <a:rPr lang="en-US" dirty="0">
                <a:latin typeface="Aptos" panose="020B0004020202020204" pitchFamily="34" charset="0"/>
              </a:rPr>
              <a:t>$1,250 / 10 years</a:t>
            </a:r>
          </a:p>
        </p:txBody>
      </p:sp>
      <p:cxnSp>
        <p:nvCxnSpPr>
          <p:cNvPr id="12" name="Straight Arrow Connector 11">
            <a:extLst>
              <a:ext uri="{FF2B5EF4-FFF2-40B4-BE49-F238E27FC236}">
                <a16:creationId xmlns:a16="http://schemas.microsoft.com/office/drawing/2014/main" id="{51262F06-5E03-9E48-6B21-C2F64BB8EAEF}"/>
              </a:ext>
            </a:extLst>
          </p:cNvPr>
          <p:cNvCxnSpPr>
            <a:cxnSpLocks/>
          </p:cNvCxnSpPr>
          <p:nvPr/>
        </p:nvCxnSpPr>
        <p:spPr>
          <a:xfrm>
            <a:off x="2077375" y="954030"/>
            <a:ext cx="694400" cy="4461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3317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A00C-8295-517D-4476-C94D6768A460}"/>
            </a:ext>
          </a:extLst>
        </p:cNvPr>
        <p:cNvGrpSpPr/>
        <p:nvPr/>
      </p:nvGrpSpPr>
      <p:grpSpPr>
        <a:xfrm>
          <a:off x="0" y="0"/>
          <a:ext cx="0" cy="0"/>
          <a:chOff x="0" y="0"/>
          <a:chExt cx="0" cy="0"/>
        </a:xfrm>
      </p:grpSpPr>
      <p:pic>
        <p:nvPicPr>
          <p:cNvPr id="3" name="Picture 2" descr="A graph of different states&#10;&#10;Description automatically generated with medium confidence">
            <a:extLst>
              <a:ext uri="{FF2B5EF4-FFF2-40B4-BE49-F238E27FC236}">
                <a16:creationId xmlns:a16="http://schemas.microsoft.com/office/drawing/2014/main" id="{4CE43664-7B18-3531-0FCD-D91CF426D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cxnSp>
        <p:nvCxnSpPr>
          <p:cNvPr id="7" name="Straight Arrow Connector 6">
            <a:extLst>
              <a:ext uri="{FF2B5EF4-FFF2-40B4-BE49-F238E27FC236}">
                <a16:creationId xmlns:a16="http://schemas.microsoft.com/office/drawing/2014/main" id="{D38A0E0C-AB82-C23A-543D-D8524B77CB6B}"/>
              </a:ext>
            </a:extLst>
          </p:cNvPr>
          <p:cNvCxnSpPr>
            <a:cxnSpLocks/>
            <a:stCxn id="9" idx="3"/>
          </p:cNvCxnSpPr>
          <p:nvPr/>
        </p:nvCxnSpPr>
        <p:spPr>
          <a:xfrm>
            <a:off x="4749554" y="731071"/>
            <a:ext cx="754601" cy="369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932081B-183C-A70E-3706-9C91B75497C3}"/>
              </a:ext>
            </a:extLst>
          </p:cNvPr>
          <p:cNvSpPr txBox="1"/>
          <p:nvPr/>
        </p:nvSpPr>
        <p:spPr>
          <a:xfrm>
            <a:off x="2778711" y="546405"/>
            <a:ext cx="1970843" cy="369332"/>
          </a:xfrm>
          <a:prstGeom prst="rect">
            <a:avLst/>
          </a:prstGeom>
          <a:solidFill>
            <a:schemeClr val="bg1"/>
          </a:solidFill>
        </p:spPr>
        <p:txBody>
          <a:bodyPr wrap="square" rtlCol="0">
            <a:spAutoFit/>
          </a:bodyPr>
          <a:lstStyle/>
          <a:p>
            <a:r>
              <a:rPr lang="en-US" dirty="0">
                <a:latin typeface="Aptos" panose="020B0004020202020204" pitchFamily="34" charset="0"/>
              </a:rPr>
              <a:t>$4,000 / 5 years</a:t>
            </a:r>
          </a:p>
        </p:txBody>
      </p:sp>
    </p:spTree>
    <p:extLst>
      <p:ext uri="{BB962C8B-B14F-4D97-AF65-F5344CB8AC3E}">
        <p14:creationId xmlns:p14="http://schemas.microsoft.com/office/powerpoint/2010/main" val="77896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7FB42-BA6C-FD0D-0C0B-6DC6D85940A6}"/>
              </a:ext>
            </a:extLst>
          </p:cNvPr>
          <p:cNvSpPr>
            <a:spLocks noGrp="1"/>
          </p:cNvSpPr>
          <p:nvPr>
            <p:ph type="ctrTitle"/>
          </p:nvPr>
        </p:nvSpPr>
        <p:spPr/>
        <p:txBody>
          <a:bodyPr/>
          <a:lstStyle/>
          <a:p>
            <a:r>
              <a:rPr lang="en-US" dirty="0"/>
              <a:t>Assessment of Delaware Public School Funding</a:t>
            </a:r>
          </a:p>
        </p:txBody>
      </p:sp>
      <p:sp>
        <p:nvSpPr>
          <p:cNvPr id="7" name="Subtitle 6">
            <a:extLst>
              <a:ext uri="{FF2B5EF4-FFF2-40B4-BE49-F238E27FC236}">
                <a16:creationId xmlns:a16="http://schemas.microsoft.com/office/drawing/2014/main" id="{073869A1-E6D0-B4C2-EFF5-D7E420174E47}"/>
              </a:ext>
            </a:extLst>
          </p:cNvPr>
          <p:cNvSpPr>
            <a:spLocks noGrp="1"/>
          </p:cNvSpPr>
          <p:nvPr>
            <p:ph type="subTitle" idx="1"/>
          </p:nvPr>
        </p:nvSpPr>
        <p:spPr/>
        <p:txBody>
          <a:bodyPr/>
          <a:lstStyle/>
          <a:p>
            <a:r>
              <a:rPr lang="en-US" dirty="0"/>
              <a:t>Recommendations</a:t>
            </a:r>
          </a:p>
        </p:txBody>
      </p:sp>
      <p:sp>
        <p:nvSpPr>
          <p:cNvPr id="5" name="Slide Number Placeholder 4">
            <a:extLst>
              <a:ext uri="{FF2B5EF4-FFF2-40B4-BE49-F238E27FC236}">
                <a16:creationId xmlns:a16="http://schemas.microsoft.com/office/drawing/2014/main" id="{54572577-35D3-9435-E3C0-69C4814EB0A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2403027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58D43-0208-8985-ECA1-FB9FF0E70BC5}"/>
            </a:ext>
          </a:extLst>
        </p:cNvPr>
        <p:cNvGrpSpPr/>
        <p:nvPr/>
      </p:nvGrpSpPr>
      <p:grpSpPr>
        <a:xfrm>
          <a:off x="0" y="0"/>
          <a:ext cx="0" cy="0"/>
          <a:chOff x="0" y="0"/>
          <a:chExt cx="0" cy="0"/>
        </a:xfrm>
      </p:grpSpPr>
      <p:pic>
        <p:nvPicPr>
          <p:cNvPr id="3" name="Picture 2" descr="A graph of different states&#10;&#10;Description automatically generated with medium confidence">
            <a:extLst>
              <a:ext uri="{FF2B5EF4-FFF2-40B4-BE49-F238E27FC236}">
                <a16:creationId xmlns:a16="http://schemas.microsoft.com/office/drawing/2014/main" id="{009B0ABC-1496-7BB4-DE50-CCD38C7EA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cxnSp>
        <p:nvCxnSpPr>
          <p:cNvPr id="7" name="Straight Arrow Connector 6">
            <a:extLst>
              <a:ext uri="{FF2B5EF4-FFF2-40B4-BE49-F238E27FC236}">
                <a16:creationId xmlns:a16="http://schemas.microsoft.com/office/drawing/2014/main" id="{763B6157-F2AD-94DE-38A7-665A206878AA}"/>
              </a:ext>
            </a:extLst>
          </p:cNvPr>
          <p:cNvCxnSpPr>
            <a:cxnSpLocks/>
            <a:stCxn id="9" idx="3"/>
          </p:cNvCxnSpPr>
          <p:nvPr/>
        </p:nvCxnSpPr>
        <p:spPr>
          <a:xfrm>
            <a:off x="6871317" y="624539"/>
            <a:ext cx="754601" cy="369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5EED6C3-A02F-F65B-460B-FBE7170C7E3F}"/>
              </a:ext>
            </a:extLst>
          </p:cNvPr>
          <p:cNvSpPr txBox="1"/>
          <p:nvPr/>
        </p:nvSpPr>
        <p:spPr>
          <a:xfrm>
            <a:off x="4900474" y="439873"/>
            <a:ext cx="1970843" cy="369332"/>
          </a:xfrm>
          <a:prstGeom prst="rect">
            <a:avLst/>
          </a:prstGeom>
          <a:solidFill>
            <a:schemeClr val="bg1"/>
          </a:solidFill>
        </p:spPr>
        <p:txBody>
          <a:bodyPr wrap="square" rtlCol="0">
            <a:spAutoFit/>
          </a:bodyPr>
          <a:lstStyle/>
          <a:p>
            <a:r>
              <a:rPr lang="en-US" dirty="0">
                <a:latin typeface="Aptos" panose="020B0004020202020204" pitchFamily="34" charset="0"/>
              </a:rPr>
              <a:t>$1,500 / 5 years</a:t>
            </a:r>
          </a:p>
        </p:txBody>
      </p:sp>
    </p:spTree>
    <p:extLst>
      <p:ext uri="{BB962C8B-B14F-4D97-AF65-F5344CB8AC3E}">
        <p14:creationId xmlns:p14="http://schemas.microsoft.com/office/powerpoint/2010/main" val="4225567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FB56-F4BB-530C-5330-DD6A83B47904}"/>
            </a:ext>
          </a:extLst>
        </p:cNvPr>
        <p:cNvGrpSpPr/>
        <p:nvPr/>
      </p:nvGrpSpPr>
      <p:grpSpPr>
        <a:xfrm>
          <a:off x="0" y="0"/>
          <a:ext cx="0" cy="0"/>
          <a:chOff x="0" y="0"/>
          <a:chExt cx="0" cy="0"/>
        </a:xfrm>
      </p:grpSpPr>
      <p:pic>
        <p:nvPicPr>
          <p:cNvPr id="3" name="Picture 2" descr="A graph of different states&#10;&#10;Description automatically generated with medium confidence">
            <a:extLst>
              <a:ext uri="{FF2B5EF4-FFF2-40B4-BE49-F238E27FC236}">
                <a16:creationId xmlns:a16="http://schemas.microsoft.com/office/drawing/2014/main" id="{887A69D8-85C4-49D8-8457-A3AAE34ED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cxnSp>
        <p:nvCxnSpPr>
          <p:cNvPr id="7" name="Straight Arrow Connector 6">
            <a:extLst>
              <a:ext uri="{FF2B5EF4-FFF2-40B4-BE49-F238E27FC236}">
                <a16:creationId xmlns:a16="http://schemas.microsoft.com/office/drawing/2014/main" id="{E5E8BBC8-BCD2-8201-216D-BAD254A08B63}"/>
              </a:ext>
            </a:extLst>
          </p:cNvPr>
          <p:cNvCxnSpPr>
            <a:cxnSpLocks/>
            <a:stCxn id="9" idx="3"/>
          </p:cNvCxnSpPr>
          <p:nvPr/>
        </p:nvCxnSpPr>
        <p:spPr>
          <a:xfrm>
            <a:off x="8833282" y="704438"/>
            <a:ext cx="754601" cy="369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76E7ACD7-8EDF-4B9A-7284-5EBA17DEFB5A}"/>
              </a:ext>
            </a:extLst>
          </p:cNvPr>
          <p:cNvSpPr txBox="1"/>
          <p:nvPr/>
        </p:nvSpPr>
        <p:spPr>
          <a:xfrm>
            <a:off x="6862439" y="519772"/>
            <a:ext cx="1970843" cy="369332"/>
          </a:xfrm>
          <a:prstGeom prst="rect">
            <a:avLst/>
          </a:prstGeom>
          <a:solidFill>
            <a:schemeClr val="bg1"/>
          </a:solidFill>
        </p:spPr>
        <p:txBody>
          <a:bodyPr wrap="square" rtlCol="0">
            <a:spAutoFit/>
          </a:bodyPr>
          <a:lstStyle/>
          <a:p>
            <a:r>
              <a:rPr lang="en-US" dirty="0">
                <a:latin typeface="Aptos" panose="020B0004020202020204" pitchFamily="34" charset="0"/>
              </a:rPr>
              <a:t>$2,000 / 3 years</a:t>
            </a:r>
          </a:p>
        </p:txBody>
      </p:sp>
    </p:spTree>
    <p:extLst>
      <p:ext uri="{BB962C8B-B14F-4D97-AF65-F5344CB8AC3E}">
        <p14:creationId xmlns:p14="http://schemas.microsoft.com/office/powerpoint/2010/main" val="4083970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E7990-5558-3FCF-D30D-571D1D200A34}"/>
            </a:ext>
          </a:extLst>
        </p:cNvPr>
        <p:cNvGrpSpPr/>
        <p:nvPr/>
      </p:nvGrpSpPr>
      <p:grpSpPr>
        <a:xfrm>
          <a:off x="0" y="0"/>
          <a:ext cx="0" cy="0"/>
          <a:chOff x="0" y="0"/>
          <a:chExt cx="0" cy="0"/>
        </a:xfrm>
      </p:grpSpPr>
      <p:pic>
        <p:nvPicPr>
          <p:cNvPr id="4" name="Picture 3" descr="A graph of different states&#10;&#10;Description automatically generated with medium confidence">
            <a:extLst>
              <a:ext uri="{FF2B5EF4-FFF2-40B4-BE49-F238E27FC236}">
                <a16:creationId xmlns:a16="http://schemas.microsoft.com/office/drawing/2014/main" id="{925FF143-971C-3130-4EEC-7B4A7FCD8974}"/>
              </a:ext>
            </a:extLst>
          </p:cNvPr>
          <p:cNvPicPr>
            <a:picLocks noChangeAspect="1"/>
          </p:cNvPicPr>
          <p:nvPr/>
        </p:nvPicPr>
        <p:blipFill rotWithShape="1">
          <a:blip r:embed="rId2">
            <a:extLst>
              <a:ext uri="{28A0092B-C50C-407E-A947-70E740481C1C}">
                <a14:useLocalDpi xmlns:a14="http://schemas.microsoft.com/office/drawing/2010/main" val="0"/>
              </a:ext>
            </a:extLst>
          </a:blip>
          <a:srcRect l="1665" r="1111"/>
          <a:stretch/>
        </p:blipFill>
        <p:spPr>
          <a:xfrm>
            <a:off x="0" y="0"/>
            <a:ext cx="10001250" cy="6858000"/>
          </a:xfrm>
          <a:prstGeom prst="rect">
            <a:avLst/>
          </a:prstGeom>
        </p:spPr>
      </p:pic>
      <p:sp>
        <p:nvSpPr>
          <p:cNvPr id="2" name="TextBox 1">
            <a:extLst>
              <a:ext uri="{FF2B5EF4-FFF2-40B4-BE49-F238E27FC236}">
                <a16:creationId xmlns:a16="http://schemas.microsoft.com/office/drawing/2014/main" id="{694237D6-4957-8107-EBD9-99CCA05C393A}"/>
              </a:ext>
            </a:extLst>
          </p:cNvPr>
          <p:cNvSpPr txBox="1"/>
          <p:nvPr/>
        </p:nvSpPr>
        <p:spPr>
          <a:xfrm>
            <a:off x="9848851" y="1767006"/>
            <a:ext cx="2343150" cy="3554819"/>
          </a:xfrm>
          <a:prstGeom prst="rect">
            <a:avLst/>
          </a:prstGeom>
          <a:solidFill>
            <a:schemeClr val="bg1"/>
          </a:solidFill>
        </p:spPr>
        <p:txBody>
          <a:bodyPr wrap="square" rtlCol="0">
            <a:spAutoFit/>
          </a:bodyPr>
          <a:lstStyle/>
          <a:p>
            <a:pPr marL="57150" indent="-57150" algn="r">
              <a:buFont typeface="Arial" panose="020B0604020202020204" pitchFamily="34" charset="0"/>
              <a:buChar char="•"/>
            </a:pPr>
            <a:r>
              <a:rPr lang="en-US" sz="1500" dirty="0">
                <a:latin typeface="Garamond" panose="02020404030301010803" pitchFamily="18" charset="0"/>
              </a:rPr>
              <a:t>Michigan: $4,000 / 1 year</a:t>
            </a:r>
          </a:p>
          <a:p>
            <a:pPr marL="57150" indent="-57150" algn="r">
              <a:buFont typeface="Arial" panose="020B0604020202020204" pitchFamily="34" charset="0"/>
              <a:buChar char="•"/>
            </a:pPr>
            <a:endParaRPr lang="en-US" sz="1500" dirty="0">
              <a:latin typeface="Garamond" panose="02020404030301010803" pitchFamily="18" charset="0"/>
            </a:endParaRPr>
          </a:p>
          <a:p>
            <a:pPr marL="57150" indent="-57150" algn="r">
              <a:buFont typeface="Arial" panose="020B0604020202020204" pitchFamily="34" charset="0"/>
              <a:buChar char="•"/>
            </a:pPr>
            <a:r>
              <a:rPr lang="en-US" sz="1500" dirty="0">
                <a:latin typeface="Garamond" panose="02020404030301010803" pitchFamily="18" charset="0"/>
              </a:rPr>
              <a:t>NH: $5,000 / 1 year</a:t>
            </a:r>
          </a:p>
          <a:p>
            <a:pPr marL="57150" indent="-57150" algn="r">
              <a:buFont typeface="Arial" panose="020B0604020202020204" pitchFamily="34" charset="0"/>
              <a:buChar char="•"/>
            </a:pPr>
            <a:endParaRPr lang="en-US" sz="1500" dirty="0">
              <a:latin typeface="Garamond" panose="02020404030301010803" pitchFamily="18" charset="0"/>
            </a:endParaRPr>
          </a:p>
          <a:p>
            <a:pPr marL="57150" indent="-57150" algn="r">
              <a:buFont typeface="Arial" panose="020B0604020202020204" pitchFamily="34" charset="0"/>
              <a:buChar char="•"/>
            </a:pPr>
            <a:r>
              <a:rPr lang="en-US" sz="1500" dirty="0">
                <a:latin typeface="Garamond" panose="02020404030301010803" pitchFamily="18" charset="0"/>
              </a:rPr>
              <a:t>New York: $2,000 / 5 years</a:t>
            </a:r>
          </a:p>
          <a:p>
            <a:pPr marL="57150" indent="-57150" algn="r">
              <a:buFont typeface="Arial" panose="020B0604020202020204" pitchFamily="34" charset="0"/>
              <a:buChar char="•"/>
            </a:pPr>
            <a:endParaRPr lang="en-US" sz="1500" dirty="0">
              <a:latin typeface="Garamond" panose="02020404030301010803" pitchFamily="18" charset="0"/>
            </a:endParaRPr>
          </a:p>
          <a:p>
            <a:pPr marL="57150" indent="-57150" algn="r">
              <a:buFont typeface="Arial" panose="020B0604020202020204" pitchFamily="34" charset="0"/>
              <a:buChar char="•"/>
            </a:pPr>
            <a:r>
              <a:rPr lang="en-US" sz="1500" dirty="0">
                <a:latin typeface="Garamond" panose="02020404030301010803" pitchFamily="18" charset="0"/>
              </a:rPr>
              <a:t>Ohio: $2,000 / 7 years</a:t>
            </a:r>
          </a:p>
          <a:p>
            <a:pPr marL="57150" indent="-57150" algn="r">
              <a:buFont typeface="Arial" panose="020B0604020202020204" pitchFamily="34" charset="0"/>
              <a:buChar char="•"/>
            </a:pPr>
            <a:endParaRPr lang="en-US" sz="1500" dirty="0">
              <a:latin typeface="Garamond" panose="02020404030301010803" pitchFamily="18" charset="0"/>
            </a:endParaRPr>
          </a:p>
          <a:p>
            <a:pPr marL="57150" indent="-57150" algn="r">
              <a:buFont typeface="Arial" panose="020B0604020202020204" pitchFamily="34" charset="0"/>
              <a:buChar char="•"/>
            </a:pPr>
            <a:r>
              <a:rPr lang="en-US" sz="1500" dirty="0">
                <a:latin typeface="Garamond" panose="02020404030301010803" pitchFamily="18" charset="0"/>
              </a:rPr>
              <a:t>Oregon: $4,000 / 10 years</a:t>
            </a:r>
          </a:p>
          <a:p>
            <a:pPr marL="57150" indent="-57150" algn="r">
              <a:buFont typeface="Arial" panose="020B0604020202020204" pitchFamily="34" charset="0"/>
              <a:buChar char="•"/>
            </a:pPr>
            <a:endParaRPr lang="en-US" sz="1500" dirty="0">
              <a:latin typeface="Garamond" panose="02020404030301010803" pitchFamily="18" charset="0"/>
            </a:endParaRPr>
          </a:p>
          <a:p>
            <a:pPr marL="57150" indent="-57150" algn="r">
              <a:buFont typeface="Arial" panose="020B0604020202020204" pitchFamily="34" charset="0"/>
              <a:buChar char="•"/>
            </a:pPr>
            <a:r>
              <a:rPr lang="en-US" sz="1500" dirty="0">
                <a:latin typeface="Garamond" panose="02020404030301010803" pitchFamily="18" charset="0"/>
              </a:rPr>
              <a:t>Vermont: $10,000 / 10 year</a:t>
            </a:r>
          </a:p>
          <a:p>
            <a:pPr marL="57150" indent="-57150" algn="r">
              <a:buFont typeface="Arial" panose="020B0604020202020204" pitchFamily="34" charset="0"/>
              <a:buChar char="•"/>
            </a:pPr>
            <a:endParaRPr lang="en-US" sz="1500" dirty="0">
              <a:latin typeface="Garamond" panose="02020404030301010803" pitchFamily="18" charset="0"/>
            </a:endParaRPr>
          </a:p>
          <a:p>
            <a:pPr marL="57150" indent="-57150" algn="r">
              <a:buFont typeface="Arial" panose="020B0604020202020204" pitchFamily="34" charset="0"/>
              <a:buChar char="•"/>
            </a:pPr>
            <a:r>
              <a:rPr lang="en-US" sz="1500" dirty="0">
                <a:latin typeface="Garamond" panose="02020404030301010803" pitchFamily="18" charset="0"/>
              </a:rPr>
              <a:t>Wisconsin: $1,000 / 1 year</a:t>
            </a:r>
          </a:p>
          <a:p>
            <a:pPr marL="57150" indent="-57150" algn="r">
              <a:buFont typeface="Arial" panose="020B0604020202020204" pitchFamily="34" charset="0"/>
              <a:buChar char="•"/>
            </a:pPr>
            <a:endParaRPr lang="en-US" sz="1500" dirty="0">
              <a:latin typeface="Garamond" panose="02020404030301010803" pitchFamily="18" charset="0"/>
            </a:endParaRPr>
          </a:p>
          <a:p>
            <a:pPr marL="57150" indent="-57150" algn="r">
              <a:buFont typeface="Arial" panose="020B0604020202020204" pitchFamily="34" charset="0"/>
              <a:buChar char="•"/>
            </a:pPr>
            <a:r>
              <a:rPr lang="en-US" sz="1500" dirty="0">
                <a:latin typeface="Garamond" panose="02020404030301010803" pitchFamily="18" charset="0"/>
              </a:rPr>
              <a:t>Wyoming: $3,000 / 10 years</a:t>
            </a:r>
          </a:p>
        </p:txBody>
      </p:sp>
    </p:spTree>
    <p:extLst>
      <p:ext uri="{BB962C8B-B14F-4D97-AF65-F5344CB8AC3E}">
        <p14:creationId xmlns:p14="http://schemas.microsoft.com/office/powerpoint/2010/main" val="3641497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856EA-877B-4EDC-5841-D01208AEC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2D4B5-D707-AEE7-40DE-FE6A9FEE0211}"/>
              </a:ext>
            </a:extLst>
          </p:cNvPr>
          <p:cNvSpPr>
            <a:spLocks noGrp="1"/>
          </p:cNvSpPr>
          <p:nvPr>
            <p:ph type="title"/>
          </p:nvPr>
        </p:nvSpPr>
        <p:spPr>
          <a:xfrm>
            <a:off x="838199" y="228600"/>
            <a:ext cx="10515600" cy="1920875"/>
          </a:xfrm>
        </p:spPr>
        <p:txBody>
          <a:bodyPr>
            <a:normAutofit/>
          </a:bodyPr>
          <a:lstStyle/>
          <a:p>
            <a:r>
              <a:rPr lang="en-US" sz="2600" b="1" dirty="0"/>
              <a:t>4] States tend to raise tax revenues to pay for education spending: </a:t>
            </a:r>
            <a:r>
              <a:rPr lang="en-US" sz="2600" dirty="0"/>
              <a:t>State tax revenues also increased by $1,000 per pupil on average in this period (a 9% increase); tax sources varied but most states introduce state property tax and/or increase sales taxes</a:t>
            </a:r>
          </a:p>
        </p:txBody>
      </p:sp>
      <p:pic>
        <p:nvPicPr>
          <p:cNvPr id="3" name="Picture 2" descr="A screenshot of a graph&#10;&#10;Description automatically generated">
            <a:extLst>
              <a:ext uri="{FF2B5EF4-FFF2-40B4-BE49-F238E27FC236}">
                <a16:creationId xmlns:a16="http://schemas.microsoft.com/office/drawing/2014/main" id="{FC6B5ABE-2C33-7FE4-DE37-48E8E20AC8F8}"/>
              </a:ext>
            </a:extLst>
          </p:cNvPr>
          <p:cNvPicPr>
            <a:picLocks noChangeAspect="1"/>
          </p:cNvPicPr>
          <p:nvPr/>
        </p:nvPicPr>
        <p:blipFill rotWithShape="1">
          <a:blip r:embed="rId2">
            <a:extLst>
              <a:ext uri="{28A0092B-C50C-407E-A947-70E740481C1C}">
                <a14:useLocalDpi xmlns:a14="http://schemas.microsoft.com/office/drawing/2010/main" val="0"/>
              </a:ext>
            </a:extLst>
          </a:blip>
          <a:srcRect r="33791" b="50972"/>
          <a:stretch/>
        </p:blipFill>
        <p:spPr>
          <a:xfrm>
            <a:off x="1698177" y="2286000"/>
            <a:ext cx="8795645" cy="4343400"/>
          </a:xfrm>
          <a:prstGeom prst="rect">
            <a:avLst/>
          </a:prstGeom>
          <a:ln w="19050">
            <a:solidFill>
              <a:schemeClr val="tx1"/>
            </a:solidFill>
          </a:ln>
        </p:spPr>
      </p:pic>
    </p:spTree>
    <p:extLst>
      <p:ext uri="{BB962C8B-B14F-4D97-AF65-F5344CB8AC3E}">
        <p14:creationId xmlns:p14="http://schemas.microsoft.com/office/powerpoint/2010/main" val="1420240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3B04-352C-FF6A-311A-EFEE4EFD6B4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873960A-7FEE-6EAE-2C1F-AC2259C2BC26}"/>
              </a:ext>
            </a:extLst>
          </p:cNvPr>
          <p:cNvPicPr>
            <a:picLocks noChangeAspect="1"/>
          </p:cNvPicPr>
          <p:nvPr/>
        </p:nvPicPr>
        <p:blipFill rotWithShape="1">
          <a:blip r:embed="rId2"/>
          <a:srcRect l="441"/>
          <a:stretch/>
        </p:blipFill>
        <p:spPr>
          <a:xfrm>
            <a:off x="4173532" y="2103120"/>
            <a:ext cx="3840481" cy="2651760"/>
          </a:xfrm>
          <a:prstGeom prst="rect">
            <a:avLst/>
          </a:prstGeom>
          <a:ln w="9525">
            <a:solidFill>
              <a:schemeClr val="tx1"/>
            </a:solidFill>
          </a:ln>
        </p:spPr>
      </p:pic>
      <p:pic>
        <p:nvPicPr>
          <p:cNvPr id="2" name="Picture 1">
            <a:extLst>
              <a:ext uri="{FF2B5EF4-FFF2-40B4-BE49-F238E27FC236}">
                <a16:creationId xmlns:a16="http://schemas.microsoft.com/office/drawing/2014/main" id="{822B5D1D-C848-25FC-E441-0F12E4F86D43}"/>
              </a:ext>
            </a:extLst>
          </p:cNvPr>
          <p:cNvPicPr>
            <a:picLocks noChangeAspect="1"/>
          </p:cNvPicPr>
          <p:nvPr/>
        </p:nvPicPr>
        <p:blipFill>
          <a:blip r:embed="rId3"/>
          <a:stretch>
            <a:fillRect/>
          </a:stretch>
        </p:blipFill>
        <p:spPr>
          <a:xfrm>
            <a:off x="8115133" y="3895725"/>
            <a:ext cx="3884171" cy="2651760"/>
          </a:xfrm>
          <a:prstGeom prst="rect">
            <a:avLst/>
          </a:prstGeom>
          <a:ln w="9525">
            <a:solidFill>
              <a:schemeClr val="tx1"/>
            </a:solidFill>
          </a:ln>
        </p:spPr>
      </p:pic>
      <p:pic>
        <p:nvPicPr>
          <p:cNvPr id="4" name="Picture 3">
            <a:extLst>
              <a:ext uri="{FF2B5EF4-FFF2-40B4-BE49-F238E27FC236}">
                <a16:creationId xmlns:a16="http://schemas.microsoft.com/office/drawing/2014/main" id="{B96CFA69-4CE8-3005-BC2C-9B92FF9B707B}"/>
              </a:ext>
            </a:extLst>
          </p:cNvPr>
          <p:cNvPicPr>
            <a:picLocks noChangeAspect="1"/>
          </p:cNvPicPr>
          <p:nvPr/>
        </p:nvPicPr>
        <p:blipFill>
          <a:blip r:embed="rId4"/>
          <a:stretch>
            <a:fillRect/>
          </a:stretch>
        </p:blipFill>
        <p:spPr>
          <a:xfrm>
            <a:off x="8158823" y="219075"/>
            <a:ext cx="3840481" cy="2651760"/>
          </a:xfrm>
          <a:prstGeom prst="rect">
            <a:avLst/>
          </a:prstGeom>
          <a:ln w="9525">
            <a:solidFill>
              <a:schemeClr val="tx1"/>
            </a:solidFill>
          </a:ln>
        </p:spPr>
      </p:pic>
      <p:pic>
        <p:nvPicPr>
          <p:cNvPr id="5" name="Picture 4">
            <a:extLst>
              <a:ext uri="{FF2B5EF4-FFF2-40B4-BE49-F238E27FC236}">
                <a16:creationId xmlns:a16="http://schemas.microsoft.com/office/drawing/2014/main" id="{E8128A0D-3E77-76B5-B536-0B6819BF0C58}"/>
              </a:ext>
            </a:extLst>
          </p:cNvPr>
          <p:cNvPicPr>
            <a:picLocks noChangeAspect="1"/>
          </p:cNvPicPr>
          <p:nvPr/>
        </p:nvPicPr>
        <p:blipFill>
          <a:blip r:embed="rId5"/>
          <a:stretch>
            <a:fillRect/>
          </a:stretch>
        </p:blipFill>
        <p:spPr>
          <a:xfrm>
            <a:off x="192696" y="219075"/>
            <a:ext cx="3853339" cy="2651760"/>
          </a:xfrm>
          <a:prstGeom prst="rect">
            <a:avLst/>
          </a:prstGeom>
          <a:ln w="9525">
            <a:solidFill>
              <a:schemeClr val="tx1"/>
            </a:solidFill>
          </a:ln>
        </p:spPr>
      </p:pic>
      <p:pic>
        <p:nvPicPr>
          <p:cNvPr id="6" name="Picture 5">
            <a:extLst>
              <a:ext uri="{FF2B5EF4-FFF2-40B4-BE49-F238E27FC236}">
                <a16:creationId xmlns:a16="http://schemas.microsoft.com/office/drawing/2014/main" id="{C95DCB0B-B45E-91A3-0F66-C369E4DF5E56}"/>
              </a:ext>
            </a:extLst>
          </p:cNvPr>
          <p:cNvPicPr>
            <a:picLocks noChangeAspect="1"/>
          </p:cNvPicPr>
          <p:nvPr/>
        </p:nvPicPr>
        <p:blipFill>
          <a:blip r:embed="rId6"/>
          <a:stretch>
            <a:fillRect/>
          </a:stretch>
        </p:blipFill>
        <p:spPr>
          <a:xfrm>
            <a:off x="219076" y="3895725"/>
            <a:ext cx="3800581" cy="2651760"/>
          </a:xfrm>
          <a:prstGeom prst="rect">
            <a:avLst/>
          </a:prstGeom>
          <a:ln w="9525">
            <a:solidFill>
              <a:schemeClr val="tx1"/>
            </a:solidFill>
          </a:ln>
        </p:spPr>
      </p:pic>
      <p:sp>
        <p:nvSpPr>
          <p:cNvPr id="8" name="TextBox 7">
            <a:extLst>
              <a:ext uri="{FF2B5EF4-FFF2-40B4-BE49-F238E27FC236}">
                <a16:creationId xmlns:a16="http://schemas.microsoft.com/office/drawing/2014/main" id="{DC3B0FEA-9598-80C4-00CB-98AD77A09ED2}"/>
              </a:ext>
            </a:extLst>
          </p:cNvPr>
          <p:cNvSpPr txBox="1"/>
          <p:nvPr/>
        </p:nvSpPr>
        <p:spPr>
          <a:xfrm>
            <a:off x="4631462" y="975717"/>
            <a:ext cx="2929076" cy="369332"/>
          </a:xfrm>
          <a:prstGeom prst="rect">
            <a:avLst/>
          </a:prstGeom>
          <a:solidFill>
            <a:schemeClr val="bg1"/>
          </a:solidFill>
        </p:spPr>
        <p:txBody>
          <a:bodyPr wrap="square" rtlCol="0">
            <a:spAutoFit/>
          </a:bodyPr>
          <a:lstStyle/>
          <a:p>
            <a:pPr algn="ctr"/>
            <a:r>
              <a:rPr lang="en-US" dirty="0">
                <a:solidFill>
                  <a:schemeClr val="accent1">
                    <a:lumMod val="75000"/>
                  </a:schemeClr>
                </a:solidFill>
              </a:rPr>
              <a:t>State property tax revenues</a:t>
            </a:r>
          </a:p>
        </p:txBody>
      </p:sp>
      <p:cxnSp>
        <p:nvCxnSpPr>
          <p:cNvPr id="13" name="Straight Arrow Connector 12">
            <a:extLst>
              <a:ext uri="{FF2B5EF4-FFF2-40B4-BE49-F238E27FC236}">
                <a16:creationId xmlns:a16="http://schemas.microsoft.com/office/drawing/2014/main" id="{1B6C7B00-220D-0295-E08D-164F25603513}"/>
              </a:ext>
            </a:extLst>
          </p:cNvPr>
          <p:cNvCxnSpPr>
            <a:cxnSpLocks/>
            <a:stCxn id="8" idx="3"/>
          </p:cNvCxnSpPr>
          <p:nvPr/>
        </p:nvCxnSpPr>
        <p:spPr>
          <a:xfrm>
            <a:off x="7560538" y="1160383"/>
            <a:ext cx="2955062" cy="369332"/>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16D4325-ACD1-1130-5979-F14FC10FE596}"/>
              </a:ext>
            </a:extLst>
          </p:cNvPr>
          <p:cNvCxnSpPr>
            <a:cxnSpLocks/>
            <a:stCxn id="8" idx="1"/>
          </p:cNvCxnSpPr>
          <p:nvPr/>
        </p:nvCxnSpPr>
        <p:spPr>
          <a:xfrm flipH="1">
            <a:off x="3676650" y="1160383"/>
            <a:ext cx="954812" cy="0"/>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74FD752-9F55-3987-A603-36E851BC513F}"/>
              </a:ext>
            </a:extLst>
          </p:cNvPr>
          <p:cNvCxnSpPr>
            <a:cxnSpLocks/>
            <a:stCxn id="8" idx="2"/>
          </p:cNvCxnSpPr>
          <p:nvPr/>
        </p:nvCxnSpPr>
        <p:spPr>
          <a:xfrm>
            <a:off x="6096000" y="1345049"/>
            <a:ext cx="447009" cy="1776083"/>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3F9B28-5A00-1FC4-D96C-234127241443}"/>
              </a:ext>
            </a:extLst>
          </p:cNvPr>
          <p:cNvCxnSpPr>
            <a:cxnSpLocks/>
            <a:stCxn id="8" idx="2"/>
          </p:cNvCxnSpPr>
          <p:nvPr/>
        </p:nvCxnSpPr>
        <p:spPr>
          <a:xfrm>
            <a:off x="6096000" y="1345049"/>
            <a:ext cx="4101727" cy="3891796"/>
          </a:xfrm>
          <a:prstGeom prst="straightConnector1">
            <a:avLst/>
          </a:prstGeom>
          <a:ln w="127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C31D9CE-564A-950B-D20A-039E2A9976C4}"/>
              </a:ext>
            </a:extLst>
          </p:cNvPr>
          <p:cNvSpPr txBox="1"/>
          <p:nvPr/>
        </p:nvSpPr>
        <p:spPr>
          <a:xfrm>
            <a:off x="5022748" y="5328983"/>
            <a:ext cx="2171616" cy="369332"/>
          </a:xfrm>
          <a:prstGeom prst="rect">
            <a:avLst/>
          </a:prstGeom>
          <a:solidFill>
            <a:schemeClr val="bg1"/>
          </a:solidFill>
        </p:spPr>
        <p:txBody>
          <a:bodyPr wrap="square" rtlCol="0">
            <a:spAutoFit/>
          </a:bodyPr>
          <a:lstStyle/>
          <a:p>
            <a:pPr algn="ctr"/>
            <a:r>
              <a:rPr lang="en-US" dirty="0">
                <a:solidFill>
                  <a:schemeClr val="accent6">
                    <a:lumMod val="50000"/>
                  </a:schemeClr>
                </a:solidFill>
                <a:latin typeface="Calibri "/>
              </a:rPr>
              <a:t>Sales tax revenues</a:t>
            </a:r>
          </a:p>
        </p:txBody>
      </p:sp>
      <p:cxnSp>
        <p:nvCxnSpPr>
          <p:cNvPr id="40" name="Straight Arrow Connector 39">
            <a:extLst>
              <a:ext uri="{FF2B5EF4-FFF2-40B4-BE49-F238E27FC236}">
                <a16:creationId xmlns:a16="http://schemas.microsoft.com/office/drawing/2014/main" id="{9E3E66BC-C2E6-8446-4495-7C89F4417653}"/>
              </a:ext>
            </a:extLst>
          </p:cNvPr>
          <p:cNvCxnSpPr>
            <a:cxnSpLocks/>
            <a:stCxn id="39" idx="1"/>
          </p:cNvCxnSpPr>
          <p:nvPr/>
        </p:nvCxnSpPr>
        <p:spPr>
          <a:xfrm flipH="1" flipV="1">
            <a:off x="3597462" y="5083238"/>
            <a:ext cx="1425286" cy="430411"/>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DF5E3FA-9803-513B-3188-FAB68638FDCC}"/>
              </a:ext>
            </a:extLst>
          </p:cNvPr>
          <p:cNvCxnSpPr>
            <a:cxnSpLocks/>
            <a:stCxn id="39" idx="3"/>
          </p:cNvCxnSpPr>
          <p:nvPr/>
        </p:nvCxnSpPr>
        <p:spPr>
          <a:xfrm flipV="1">
            <a:off x="7194364" y="5190930"/>
            <a:ext cx="2727698" cy="322719"/>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B92064A-AFA7-BDCF-F5EA-11D61F786AE1}"/>
              </a:ext>
            </a:extLst>
          </p:cNvPr>
          <p:cNvCxnSpPr>
            <a:cxnSpLocks/>
            <a:stCxn id="39" idx="0"/>
          </p:cNvCxnSpPr>
          <p:nvPr/>
        </p:nvCxnSpPr>
        <p:spPr>
          <a:xfrm flipV="1">
            <a:off x="6108556" y="3491162"/>
            <a:ext cx="1186928" cy="1837821"/>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0B59119-E8B7-508D-2BFF-E8AC274F4B5D}"/>
              </a:ext>
            </a:extLst>
          </p:cNvPr>
          <p:cNvSpPr txBox="1"/>
          <p:nvPr/>
        </p:nvSpPr>
        <p:spPr>
          <a:xfrm>
            <a:off x="5007964" y="6086356"/>
            <a:ext cx="2171616" cy="369332"/>
          </a:xfrm>
          <a:prstGeom prst="rect">
            <a:avLst/>
          </a:prstGeom>
          <a:solidFill>
            <a:schemeClr val="bg1"/>
          </a:solidFill>
        </p:spPr>
        <p:txBody>
          <a:bodyPr wrap="square" rtlCol="0">
            <a:spAutoFit/>
          </a:bodyPr>
          <a:lstStyle/>
          <a:p>
            <a:pPr algn="ctr"/>
            <a:r>
              <a:rPr lang="en-US" dirty="0">
                <a:solidFill>
                  <a:srgbClr val="7030A0"/>
                </a:solidFill>
                <a:latin typeface="Calibri "/>
              </a:rPr>
              <a:t>Income tax revenues</a:t>
            </a:r>
          </a:p>
        </p:txBody>
      </p:sp>
      <p:cxnSp>
        <p:nvCxnSpPr>
          <p:cNvPr id="9" name="Straight Arrow Connector 8">
            <a:extLst>
              <a:ext uri="{FF2B5EF4-FFF2-40B4-BE49-F238E27FC236}">
                <a16:creationId xmlns:a16="http://schemas.microsoft.com/office/drawing/2014/main" id="{ACD902B6-6B58-B04F-A46D-097A4668776C}"/>
              </a:ext>
            </a:extLst>
          </p:cNvPr>
          <p:cNvCxnSpPr>
            <a:cxnSpLocks/>
            <a:stCxn id="3" idx="1"/>
          </p:cNvCxnSpPr>
          <p:nvPr/>
        </p:nvCxnSpPr>
        <p:spPr>
          <a:xfrm flipH="1" flipV="1">
            <a:off x="3368715" y="5142921"/>
            <a:ext cx="1639249" cy="1128101"/>
          </a:xfrm>
          <a:prstGeom prst="straightConnector1">
            <a:avLst/>
          </a:prstGeom>
          <a:ln>
            <a:solidFill>
              <a:srgbClr val="7030A0"/>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15548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83DA-7E5C-A473-688F-B2921CC6A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9CF9E-6439-07C1-7114-01A83B4B339C}"/>
              </a:ext>
            </a:extLst>
          </p:cNvPr>
          <p:cNvSpPr>
            <a:spLocks noGrp="1"/>
          </p:cNvSpPr>
          <p:nvPr>
            <p:ph type="title"/>
          </p:nvPr>
        </p:nvSpPr>
        <p:spPr>
          <a:xfrm>
            <a:off x="1760433" y="2364841"/>
            <a:ext cx="8562887" cy="1325563"/>
          </a:xfrm>
        </p:spPr>
        <p:txBody>
          <a:bodyPr>
            <a:noAutofit/>
          </a:bodyPr>
          <a:lstStyle/>
          <a:p>
            <a:r>
              <a:rPr lang="en-US" sz="6000" b="1" dirty="0"/>
              <a:t>Q&amp;A</a:t>
            </a:r>
            <a:br>
              <a:rPr lang="en-US" sz="6000" b="1" dirty="0"/>
            </a:br>
            <a:r>
              <a:rPr lang="en-US" sz="6000" b="1" dirty="0"/>
              <a:t>and Discussion with Panel on Next Steps for Delaware</a:t>
            </a:r>
          </a:p>
        </p:txBody>
      </p:sp>
    </p:spTree>
    <p:extLst>
      <p:ext uri="{BB962C8B-B14F-4D97-AF65-F5344CB8AC3E}">
        <p14:creationId xmlns:p14="http://schemas.microsoft.com/office/powerpoint/2010/main" val="3974939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2CC6A-6635-41BD-7C32-BAF236B17B70}"/>
              </a:ext>
            </a:extLst>
          </p:cNvPr>
          <p:cNvSpPr>
            <a:spLocks noGrp="1"/>
          </p:cNvSpPr>
          <p:nvPr>
            <p:ph type="title"/>
          </p:nvPr>
        </p:nvSpPr>
        <p:spPr/>
        <p:txBody>
          <a:bodyPr/>
          <a:lstStyle/>
          <a:p>
            <a:r>
              <a:rPr lang="en-US"/>
              <a:t>Independent Assessment of Delaware Public School Funding</a:t>
            </a:r>
          </a:p>
        </p:txBody>
      </p:sp>
      <p:sp>
        <p:nvSpPr>
          <p:cNvPr id="3" name="Content Placeholder 2">
            <a:extLst>
              <a:ext uri="{FF2B5EF4-FFF2-40B4-BE49-F238E27FC236}">
                <a16:creationId xmlns:a16="http://schemas.microsoft.com/office/drawing/2014/main" id="{F3200DF4-9F87-82E7-C8D9-3335722B102E}"/>
              </a:ext>
            </a:extLst>
          </p:cNvPr>
          <p:cNvSpPr>
            <a:spLocks noGrp="1"/>
          </p:cNvSpPr>
          <p:nvPr>
            <p:ph sz="quarter" idx="17"/>
          </p:nvPr>
        </p:nvSpPr>
        <p:spPr/>
        <p:txBody>
          <a:bodyPr/>
          <a:lstStyle/>
          <a:p>
            <a:r>
              <a:rPr lang="en-US" dirty="0"/>
              <a:t>Study was a </a:t>
            </a:r>
            <a:r>
              <a:rPr lang="en-US"/>
              <a:t>requirement from a 2020 </a:t>
            </a:r>
            <a:r>
              <a:rPr lang="en-US" dirty="0"/>
              <a:t>legal settlement between plaintiffs and the state.</a:t>
            </a:r>
          </a:p>
          <a:p>
            <a:r>
              <a:rPr lang="en-US" dirty="0"/>
              <a:t>July 2022, AIR was hired to conduct a comprehensive assessment of Delaware’s current public education funding system and provide recommendations for improvement.</a:t>
            </a:r>
          </a:p>
          <a:p>
            <a:r>
              <a:rPr lang="en-US" dirty="0"/>
              <a:t>Our charge, as outlined in the request for proposals:</a:t>
            </a:r>
          </a:p>
          <a:p>
            <a:pPr lvl="1"/>
            <a:r>
              <a:rPr lang="en-US" dirty="0"/>
              <a:t>Conduct comparative analysis to other states</a:t>
            </a:r>
          </a:p>
          <a:p>
            <a:pPr lvl="1"/>
            <a:r>
              <a:rPr lang="en-US" dirty="0"/>
              <a:t>Fully research and understand existing funding structure</a:t>
            </a:r>
          </a:p>
          <a:p>
            <a:pPr lvl="1"/>
            <a:r>
              <a:rPr lang="en-US" dirty="0"/>
              <a:t>Evaluate revenue and spending in a variety of ways to highlight existing disparities</a:t>
            </a:r>
          </a:p>
          <a:p>
            <a:pPr lvl="1"/>
            <a:r>
              <a:rPr lang="en-US" dirty="0"/>
              <a:t>Present recommendations for future improvements that may result in improved funding equity with a focus on improving outcomes for all students – including recommended funding levels.</a:t>
            </a:r>
          </a:p>
        </p:txBody>
      </p:sp>
      <p:sp>
        <p:nvSpPr>
          <p:cNvPr id="4" name="Text Placeholder 3">
            <a:extLst>
              <a:ext uri="{FF2B5EF4-FFF2-40B4-BE49-F238E27FC236}">
                <a16:creationId xmlns:a16="http://schemas.microsoft.com/office/drawing/2014/main" id="{6E85D03F-6314-CC70-BFE1-AA789764B263}"/>
              </a:ext>
            </a:extLst>
          </p:cNvPr>
          <p:cNvSpPr>
            <a:spLocks noGrp="1"/>
          </p:cNvSpPr>
          <p:nvPr>
            <p:ph type="body" sz="quarter" idx="14"/>
          </p:nvPr>
        </p:nvSpPr>
        <p:spPr/>
        <p:txBody>
          <a:bodyPr/>
          <a:lstStyle/>
          <a:p>
            <a:r>
              <a:rPr lang="en-US" sz="1400" dirty="0">
                <a:hlinkClick r:id="rId2"/>
              </a:rPr>
              <a:t>education.delaware.gov/community/data/reports/assessment-of-delaware-public-school-funding/</a:t>
            </a:r>
            <a:r>
              <a:rPr lang="en-US" sz="1400" dirty="0"/>
              <a:t> </a:t>
            </a:r>
          </a:p>
        </p:txBody>
      </p:sp>
      <p:sp>
        <p:nvSpPr>
          <p:cNvPr id="5" name="Slide Number Placeholder 4">
            <a:extLst>
              <a:ext uri="{FF2B5EF4-FFF2-40B4-BE49-F238E27FC236}">
                <a16:creationId xmlns:a16="http://schemas.microsoft.com/office/drawing/2014/main" id="{52A7918C-5336-ACCB-AC20-68DCBF77E776}"/>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284439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06D0-AA0E-4AC1-880C-11A6C53B7138}"/>
              </a:ext>
            </a:extLst>
          </p:cNvPr>
          <p:cNvSpPr>
            <a:spLocks noGrp="1"/>
          </p:cNvSpPr>
          <p:nvPr>
            <p:ph type="title"/>
          </p:nvPr>
        </p:nvSpPr>
        <p:spPr/>
        <p:txBody>
          <a:bodyPr/>
          <a:lstStyle/>
          <a:p>
            <a:r>
              <a:rPr lang="en-US"/>
              <a:t>Emphasis of The Study</a:t>
            </a:r>
          </a:p>
        </p:txBody>
      </p:sp>
      <p:sp>
        <p:nvSpPr>
          <p:cNvPr id="3" name="Content Placeholder 2">
            <a:extLst>
              <a:ext uri="{FF2B5EF4-FFF2-40B4-BE49-F238E27FC236}">
                <a16:creationId xmlns:a16="http://schemas.microsoft.com/office/drawing/2014/main" id="{BE71D62D-B063-421D-AFD5-437AFD32495E}"/>
              </a:ext>
            </a:extLst>
          </p:cNvPr>
          <p:cNvSpPr>
            <a:spLocks noGrp="1"/>
          </p:cNvSpPr>
          <p:nvPr>
            <p:ph sz="quarter" idx="17"/>
          </p:nvPr>
        </p:nvSpPr>
        <p:spPr>
          <a:xfrm>
            <a:off x="457201" y="1307592"/>
            <a:ext cx="10545744" cy="4498848"/>
          </a:xfrm>
        </p:spPr>
        <p:txBody>
          <a:bodyPr>
            <a:normAutofit/>
          </a:bodyPr>
          <a:lstStyle/>
          <a:p>
            <a:r>
              <a:rPr lang="en-US" b="1" dirty="0"/>
              <a:t>Adequacy</a:t>
            </a:r>
          </a:p>
          <a:p>
            <a:pPr lvl="1"/>
            <a:r>
              <a:rPr lang="en-US" dirty="0"/>
              <a:t>Are current funding/spending levels sufficient to meet the state’s educational goals?</a:t>
            </a:r>
          </a:p>
          <a:p>
            <a:pPr lvl="1"/>
            <a:r>
              <a:rPr lang="en-US" dirty="0"/>
              <a:t>How should funding be distributed across districts and schools to provide equal educational opportunity?</a:t>
            </a:r>
          </a:p>
          <a:p>
            <a:r>
              <a:rPr lang="en-US" b="1" dirty="0"/>
              <a:t>Equity and Wealth Neutrality</a:t>
            </a:r>
          </a:p>
          <a:p>
            <a:pPr lvl="1"/>
            <a:r>
              <a:rPr lang="en-US" dirty="0"/>
              <a:t>How is existing school funding/spending distributed with respect to student needs (e.g., low-income status, English learner status, disability status)?</a:t>
            </a:r>
          </a:p>
          <a:p>
            <a:pPr lvl="1"/>
            <a:r>
              <a:rPr lang="en-US" dirty="0"/>
              <a:t>To what extent are school funding levels dependent on local revenue capacity?</a:t>
            </a:r>
          </a:p>
          <a:p>
            <a:r>
              <a:rPr lang="en-US" b="1" dirty="0"/>
              <a:t>Transparency, Flexibility, and Stability</a:t>
            </a:r>
          </a:p>
          <a:p>
            <a:pPr lvl="1"/>
            <a:r>
              <a:rPr lang="en-US" dirty="0"/>
              <a:t>Are funding mechanisms easy to understand and are funding amounts easily calculable?</a:t>
            </a:r>
          </a:p>
          <a:p>
            <a:pPr lvl="1"/>
            <a:r>
              <a:rPr lang="en-US" dirty="0"/>
              <a:t>Is funding provided in a way that allows districts and schools flexibility in how to use it?</a:t>
            </a:r>
          </a:p>
          <a:p>
            <a:pPr lvl="1"/>
            <a:r>
              <a:rPr lang="en-US" dirty="0"/>
              <a:t>Are funding amounts stable over time and predictable, allowing for long-term planning?</a:t>
            </a:r>
          </a:p>
        </p:txBody>
      </p:sp>
      <p:sp>
        <p:nvSpPr>
          <p:cNvPr id="5" name="Slide Number Placeholder 4">
            <a:extLst>
              <a:ext uri="{FF2B5EF4-FFF2-40B4-BE49-F238E27FC236}">
                <a16:creationId xmlns:a16="http://schemas.microsoft.com/office/drawing/2014/main" id="{04C57BA7-FCC4-4B56-B135-6DC172BDA0D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41B0-7904-4148-9082-6535FE1E4D20}"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26143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2B05-F7D2-2D46-5E39-A7EA70D1C651}"/>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229ACC0A-F575-7351-168D-A91EBE4A9021}"/>
              </a:ext>
            </a:extLst>
          </p:cNvPr>
          <p:cNvSpPr>
            <a:spLocks noGrp="1"/>
          </p:cNvSpPr>
          <p:nvPr>
            <p:ph sz="quarter" idx="17"/>
          </p:nvPr>
        </p:nvSpPr>
        <p:spPr>
          <a:xfrm>
            <a:off x="457200" y="1307592"/>
            <a:ext cx="5325035" cy="4498848"/>
          </a:xfrm>
        </p:spPr>
        <p:txBody>
          <a:bodyPr/>
          <a:lstStyle/>
          <a:p>
            <a:pPr marL="342900" indent="-342900">
              <a:buFont typeface="+mj-lt"/>
              <a:buAutoNum type="arabicPeriod"/>
            </a:pPr>
            <a:r>
              <a:rPr lang="en-US"/>
              <a:t>Increase investment in Delaware’s public education</a:t>
            </a:r>
          </a:p>
        </p:txBody>
      </p:sp>
      <p:sp>
        <p:nvSpPr>
          <p:cNvPr id="5" name="Slide Number Placeholder 4">
            <a:extLst>
              <a:ext uri="{FF2B5EF4-FFF2-40B4-BE49-F238E27FC236}">
                <a16:creationId xmlns:a16="http://schemas.microsoft.com/office/drawing/2014/main" id="{EE644D4F-FC9A-E358-C3D2-EAE8802FEB7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Tree>
    <p:extLst>
      <p:ext uri="{BB962C8B-B14F-4D97-AF65-F5344CB8AC3E}">
        <p14:creationId xmlns:p14="http://schemas.microsoft.com/office/powerpoint/2010/main" val="785350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D15-3170-9DAF-9369-A49A094CA91B}"/>
              </a:ext>
            </a:extLst>
          </p:cNvPr>
          <p:cNvSpPr>
            <a:spLocks noGrp="1"/>
          </p:cNvSpPr>
          <p:nvPr>
            <p:ph type="title"/>
          </p:nvPr>
        </p:nvSpPr>
        <p:spPr/>
        <p:txBody>
          <a:bodyPr/>
          <a:lstStyle/>
          <a:p>
            <a:r>
              <a:rPr lang="en-US"/>
              <a:t>Delaware’s performance on NAEP lags neighboring states and is in decline</a:t>
            </a:r>
          </a:p>
        </p:txBody>
      </p:sp>
      <p:sp>
        <p:nvSpPr>
          <p:cNvPr id="5" name="Slide Number Placeholder 4">
            <a:extLst>
              <a:ext uri="{FF2B5EF4-FFF2-40B4-BE49-F238E27FC236}">
                <a16:creationId xmlns:a16="http://schemas.microsoft.com/office/drawing/2014/main" id="{A91A759F-38A2-939A-9AC8-817FFDB19B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pic>
        <p:nvPicPr>
          <p:cNvPr id="6" name="Graphic 6">
            <a:extLst>
              <a:ext uri="{FF2B5EF4-FFF2-40B4-BE49-F238E27FC236}">
                <a16:creationId xmlns:a16="http://schemas.microsoft.com/office/drawing/2014/main" id="{5DECF2EB-C359-F8B2-D247-E7431C2C50C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786" t="1934" r="1618" b="3641"/>
          <a:stretch/>
        </p:blipFill>
        <p:spPr bwMode="auto">
          <a:xfrm>
            <a:off x="2268968" y="667335"/>
            <a:ext cx="7654063" cy="5755266"/>
          </a:xfrm>
          <a:prstGeom prst="rect">
            <a:avLst/>
          </a:prstGeom>
          <a:ln>
            <a:noFill/>
          </a:ln>
          <a:extLst>
            <a:ext uri="{53640926-AAD7-44D8-BBD7-CCE9431645EC}">
              <a14:shadowObscured xmlns:a14="http://schemas.microsoft.com/office/drawing/2010/main"/>
            </a:ext>
          </a:extLst>
        </p:spPr>
      </p:pic>
      <p:sp>
        <p:nvSpPr>
          <p:cNvPr id="3" name="Text Placeholder 4">
            <a:extLst>
              <a:ext uri="{FF2B5EF4-FFF2-40B4-BE49-F238E27FC236}">
                <a16:creationId xmlns:a16="http://schemas.microsoft.com/office/drawing/2014/main" id="{D6094861-FA00-7F38-B5C7-647C20F8C866}"/>
              </a:ext>
            </a:extLst>
          </p:cNvPr>
          <p:cNvSpPr txBox="1">
            <a:spLocks/>
          </p:cNvSpPr>
          <p:nvPr/>
        </p:nvSpPr>
        <p:spPr>
          <a:xfrm>
            <a:off x="457203" y="6128273"/>
            <a:ext cx="9372600" cy="338328"/>
          </a:xfrm>
          <a:prstGeom prst="rect">
            <a:avLst/>
          </a:prstGeom>
        </p:spPr>
        <p:txBody>
          <a:bodyPr/>
          <a:lst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rPr>
              <a:t>Note:</a:t>
            </a:r>
            <a:r>
              <a:rPr kumimoji="0" lang="en-US" sz="1100" b="0" i="0" u="none" strike="noStrike" kern="1200" cap="none" spc="0" normalizeH="0" baseline="0" noProof="0">
                <a:ln>
                  <a:noFill/>
                </a:ln>
                <a:solidFill>
                  <a:srgbClr val="1C252D"/>
                </a:solidFill>
                <a:effectLst/>
                <a:uLnTx/>
                <a:uFillTx/>
                <a:latin typeface="Calibri"/>
                <a:ea typeface="+mn-ea"/>
                <a:cs typeface="Arial" panose="020B0604020202020204" pitchFamily="34" charset="0"/>
              </a:rPr>
              <a:t> Exhibit 9 in main report.</a:t>
            </a:r>
            <a:endPar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83949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60">
            <a:extLst>
              <a:ext uri="{FF2B5EF4-FFF2-40B4-BE49-F238E27FC236}">
                <a16:creationId xmlns:a16="http://schemas.microsoft.com/office/drawing/2014/main" id="{95FA30A3-5E22-2593-7551-4BDDC4C11FA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100" t="933" r="1942" b="3910"/>
          <a:stretch/>
        </p:blipFill>
        <p:spPr bwMode="auto">
          <a:xfrm>
            <a:off x="1962860" y="1032323"/>
            <a:ext cx="8231225" cy="5076236"/>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14969BE-D05D-28EB-3EEE-B7065ED4FBB9}"/>
              </a:ext>
            </a:extLst>
          </p:cNvPr>
          <p:cNvSpPr>
            <a:spLocks noGrp="1"/>
          </p:cNvSpPr>
          <p:nvPr>
            <p:ph type="title"/>
          </p:nvPr>
        </p:nvSpPr>
        <p:spPr>
          <a:xfrm>
            <a:off x="441197" y="598851"/>
            <a:ext cx="11274552" cy="498598"/>
          </a:xfrm>
        </p:spPr>
        <p:txBody>
          <a:bodyPr>
            <a:normAutofit fontScale="90000"/>
          </a:bodyPr>
          <a:lstStyle/>
          <a:p>
            <a:r>
              <a:rPr lang="en-US"/>
              <a:t>The Education Cost Model and Professional Judgment Panel adequacy analyses suggest a need to spend an additional $590 million (27%) to $1 billion (46%) on public education to meet the state’s educational goals.</a:t>
            </a:r>
          </a:p>
        </p:txBody>
      </p:sp>
      <p:sp>
        <p:nvSpPr>
          <p:cNvPr id="5" name="Slide Number Placeholder 4">
            <a:extLst>
              <a:ext uri="{FF2B5EF4-FFF2-40B4-BE49-F238E27FC236}">
                <a16:creationId xmlns:a16="http://schemas.microsoft.com/office/drawing/2014/main" id="{9631F8A1-0F56-F4AC-1309-3726217452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C961-0223-46C8-A4D1-0E459D437518}" type="slidenum">
              <a:rPr kumimoji="0" lang="en-US" sz="1000" b="0" i="0" u="none" strike="noStrike" kern="1200" cap="none" spc="0" normalizeH="0" baseline="0" noProof="0" smtClean="0">
                <a:ln>
                  <a:noFill/>
                </a:ln>
                <a:solidFill>
                  <a:srgbClr val="0050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507F"/>
              </a:solidFill>
              <a:effectLst/>
              <a:uLnTx/>
              <a:uFillTx/>
              <a:latin typeface="Calibri"/>
              <a:ea typeface="+mn-ea"/>
              <a:cs typeface="+mn-cs"/>
            </a:endParaRPr>
          </a:p>
        </p:txBody>
      </p:sp>
      <p:sp>
        <p:nvSpPr>
          <p:cNvPr id="3" name="Text Placeholder 4">
            <a:extLst>
              <a:ext uri="{FF2B5EF4-FFF2-40B4-BE49-F238E27FC236}">
                <a16:creationId xmlns:a16="http://schemas.microsoft.com/office/drawing/2014/main" id="{FE8E9605-EA53-2C5B-5E63-890876485D27}"/>
              </a:ext>
            </a:extLst>
          </p:cNvPr>
          <p:cNvSpPr txBox="1">
            <a:spLocks/>
          </p:cNvSpPr>
          <p:nvPr/>
        </p:nvSpPr>
        <p:spPr>
          <a:xfrm>
            <a:off x="457203" y="6108559"/>
            <a:ext cx="9372600" cy="338328"/>
          </a:xfrm>
          <a:prstGeom prst="rect">
            <a:avLst/>
          </a:prstGeom>
        </p:spPr>
        <p:txBody>
          <a:bodyPr/>
          <a:lst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75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rPr>
              <a:t>Note:</a:t>
            </a:r>
            <a:r>
              <a:rPr kumimoji="0" lang="en-US" sz="1100" b="0" i="0" u="none" strike="noStrike" kern="1200" cap="none" spc="0" normalizeH="0" baseline="0" noProof="0">
                <a:ln>
                  <a:noFill/>
                </a:ln>
                <a:solidFill>
                  <a:srgbClr val="1C252D"/>
                </a:solidFill>
                <a:effectLst/>
                <a:uLnTx/>
                <a:uFillTx/>
                <a:latin typeface="Calibri"/>
                <a:ea typeface="+mn-ea"/>
                <a:cs typeface="Arial" panose="020B0604020202020204" pitchFamily="34" charset="0"/>
              </a:rPr>
              <a:t> Data from 2022. Exhibit 67 in main report.</a:t>
            </a:r>
            <a:endParaRPr kumimoji="0" lang="en-US" sz="1100" b="0" i="1" u="none" strike="noStrike" kern="1200" cap="none" spc="0" normalizeH="0" baseline="0" noProof="0">
              <a:ln>
                <a:noFill/>
              </a:ln>
              <a:solidFill>
                <a:srgbClr val="1C252D"/>
              </a:solidFill>
              <a:effectLst/>
              <a:uLnTx/>
              <a:uFillTx/>
              <a:latin typeface="Calibri"/>
              <a:ea typeface="+mn-ea"/>
              <a:cs typeface="Arial" panose="020B0604020202020204" pitchFamily="34" charset="0"/>
            </a:endParaRPr>
          </a:p>
        </p:txBody>
      </p:sp>
      <p:grpSp>
        <p:nvGrpSpPr>
          <p:cNvPr id="9" name="Group 8">
            <a:extLst>
              <a:ext uri="{FF2B5EF4-FFF2-40B4-BE49-F238E27FC236}">
                <a16:creationId xmlns:a16="http://schemas.microsoft.com/office/drawing/2014/main" id="{B65BD395-4286-5D19-515C-2B5D24BE8C7E}"/>
              </a:ext>
            </a:extLst>
          </p:cNvPr>
          <p:cNvGrpSpPr/>
          <p:nvPr/>
        </p:nvGrpSpPr>
        <p:grpSpPr>
          <a:xfrm>
            <a:off x="4080999" y="2091350"/>
            <a:ext cx="735444" cy="742385"/>
            <a:chOff x="4080999" y="2091350"/>
            <a:chExt cx="735444" cy="742385"/>
          </a:xfrm>
        </p:grpSpPr>
        <p:cxnSp>
          <p:nvCxnSpPr>
            <p:cNvPr id="7" name="Straight Arrow Connector 6">
              <a:extLst>
                <a:ext uri="{FF2B5EF4-FFF2-40B4-BE49-F238E27FC236}">
                  <a16:creationId xmlns:a16="http://schemas.microsoft.com/office/drawing/2014/main" id="{458D887E-4306-B4E6-0114-D15578ADCA30}"/>
                </a:ext>
              </a:extLst>
            </p:cNvPr>
            <p:cNvCxnSpPr/>
            <p:nvPr/>
          </p:nvCxnSpPr>
          <p:spPr>
            <a:xfrm flipV="1">
              <a:off x="4816443" y="2091350"/>
              <a:ext cx="0" cy="74238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394F3A-24FF-1F7C-DC94-595B7D1182E9}"/>
                </a:ext>
              </a:extLst>
            </p:cNvPr>
            <p:cNvSpPr txBox="1"/>
            <p:nvPr/>
          </p:nvSpPr>
          <p:spPr>
            <a:xfrm>
              <a:off x="4080999" y="2277876"/>
              <a:ext cx="699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DD7"/>
                  </a:solidFill>
                  <a:effectLst/>
                  <a:uLnTx/>
                  <a:uFillTx/>
                  <a:latin typeface="Calibri"/>
                  <a:ea typeface="+mn-ea"/>
                  <a:cs typeface="+mn-cs"/>
                </a:rPr>
                <a:t>+27%</a:t>
              </a:r>
            </a:p>
          </p:txBody>
        </p:sp>
      </p:grpSp>
      <p:grpSp>
        <p:nvGrpSpPr>
          <p:cNvPr id="10" name="Group 9">
            <a:extLst>
              <a:ext uri="{FF2B5EF4-FFF2-40B4-BE49-F238E27FC236}">
                <a16:creationId xmlns:a16="http://schemas.microsoft.com/office/drawing/2014/main" id="{60C8C8F0-9806-A2C1-81DE-86B85A3191CB}"/>
              </a:ext>
            </a:extLst>
          </p:cNvPr>
          <p:cNvGrpSpPr/>
          <p:nvPr/>
        </p:nvGrpSpPr>
        <p:grpSpPr>
          <a:xfrm>
            <a:off x="6898367" y="1530922"/>
            <a:ext cx="735445" cy="1293760"/>
            <a:chOff x="4080998" y="2091350"/>
            <a:chExt cx="735445" cy="742385"/>
          </a:xfrm>
        </p:grpSpPr>
        <p:cxnSp>
          <p:nvCxnSpPr>
            <p:cNvPr id="11" name="Straight Arrow Connector 10">
              <a:extLst>
                <a:ext uri="{FF2B5EF4-FFF2-40B4-BE49-F238E27FC236}">
                  <a16:creationId xmlns:a16="http://schemas.microsoft.com/office/drawing/2014/main" id="{188FFDA4-EFFF-36E5-2ADB-F32F97E5627A}"/>
                </a:ext>
              </a:extLst>
            </p:cNvPr>
            <p:cNvCxnSpPr/>
            <p:nvPr/>
          </p:nvCxnSpPr>
          <p:spPr>
            <a:xfrm flipV="1">
              <a:off x="4816443" y="2091350"/>
              <a:ext cx="0" cy="742385"/>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466717-8F6E-C0E7-A40D-54E7B41DAC6B}"/>
                </a:ext>
              </a:extLst>
            </p:cNvPr>
            <p:cNvSpPr txBox="1"/>
            <p:nvPr/>
          </p:nvSpPr>
          <p:spPr>
            <a:xfrm>
              <a:off x="4080998" y="2189560"/>
              <a:ext cx="699230" cy="2119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8A94F"/>
                  </a:solidFill>
                  <a:effectLst/>
                  <a:uLnTx/>
                  <a:uFillTx/>
                  <a:latin typeface="Calibri"/>
                  <a:ea typeface="+mn-ea"/>
                  <a:cs typeface="+mn-cs"/>
                </a:rPr>
                <a:t>+46%</a:t>
              </a:r>
            </a:p>
          </p:txBody>
        </p:sp>
      </p:grpSp>
    </p:spTree>
    <p:extLst>
      <p:ext uri="{BB962C8B-B14F-4D97-AF65-F5344CB8AC3E}">
        <p14:creationId xmlns:p14="http://schemas.microsoft.com/office/powerpoint/2010/main" val="11357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IR_2023_Light_PPT">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Presentation2" id="{53772F34-446A-43FC-A4C7-267442E3441F}" vid="{1985FA98-440D-4062-A7C1-82639FD7392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9fa5803-508d-4582-85c8-b66ae5e2fd55">
      <Terms xmlns="http://schemas.microsoft.com/office/infopath/2007/PartnerControls"/>
    </lcf76f155ced4ddcb4097134ff3c332f>
    <TaxCatchAll xmlns="36ffe3cc-530f-44c1-b10b-d8f7c36f54a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3183CBDE2B3BE47B209B0737282B1BF" ma:contentTypeVersion="16" ma:contentTypeDescription="Create a new document." ma:contentTypeScope="" ma:versionID="0534f8d6647c7ee095367ed02cba8052">
  <xsd:schema xmlns:xsd="http://www.w3.org/2001/XMLSchema" xmlns:xs="http://www.w3.org/2001/XMLSchema" xmlns:p="http://schemas.microsoft.com/office/2006/metadata/properties" xmlns:ns2="69fa5803-508d-4582-85c8-b66ae5e2fd55" xmlns:ns3="36ffe3cc-530f-44c1-b10b-d8f7c36f54ab" targetNamespace="http://schemas.microsoft.com/office/2006/metadata/properties" ma:root="true" ma:fieldsID="18050da9cadcbc5be361b3953e3137e6" ns2:_="" ns3:_="">
    <xsd:import namespace="69fa5803-508d-4582-85c8-b66ae5e2fd55"/>
    <xsd:import namespace="36ffe3cc-530f-44c1-b10b-d8f7c36f54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fa5803-508d-4582-85c8-b66ae5e2f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ffe3cc-530f-44c1-b10b-d8f7c36f54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b84e645-a832-40a8-8d3f-2c600b8255ee}" ma:internalName="TaxCatchAll" ma:showField="CatchAllData" ma:web="36ffe3cc-530f-44c1-b10b-d8f7c36f54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4893A4-BAED-461F-AC49-B371C9DDBDDA}">
  <ds:schemaRefs>
    <ds:schemaRef ds:uri="http://schemas.microsoft.com/sharepoint/v3/contenttype/forms"/>
  </ds:schemaRefs>
</ds:datastoreItem>
</file>

<file path=customXml/itemProps2.xml><?xml version="1.0" encoding="utf-8"?>
<ds:datastoreItem xmlns:ds="http://schemas.openxmlformats.org/officeDocument/2006/customXml" ds:itemID="{4AD86BAC-5343-4945-96DF-E5432B8CC188}">
  <ds:schemaRefs>
    <ds:schemaRef ds:uri="69fa5803-508d-4582-85c8-b66ae5e2fd55"/>
    <ds:schemaRef ds:uri="http://schemas.microsoft.com/office/infopath/2007/PartnerControls"/>
    <ds:schemaRef ds:uri="http://purl.org/dc/elements/1.1/"/>
    <ds:schemaRef ds:uri="http://schemas.microsoft.com/office/2006/documentManagement/types"/>
    <ds:schemaRef ds:uri="http://purl.org/dc/terms/"/>
    <ds:schemaRef ds:uri="http://www.w3.org/XML/1998/namespace"/>
    <ds:schemaRef ds:uri="http://purl.org/dc/dcmitype/"/>
    <ds:schemaRef ds:uri="http://schemas.openxmlformats.org/package/2006/metadata/core-properties"/>
    <ds:schemaRef ds:uri="36ffe3cc-530f-44c1-b10b-d8f7c36f54ab"/>
    <ds:schemaRef ds:uri="http://schemas.microsoft.com/office/2006/metadata/properties"/>
  </ds:schemaRefs>
</ds:datastoreItem>
</file>

<file path=customXml/itemProps3.xml><?xml version="1.0" encoding="utf-8"?>
<ds:datastoreItem xmlns:ds="http://schemas.openxmlformats.org/officeDocument/2006/customXml" ds:itemID="{75E203AA-DF66-4504-969B-AA8EE6915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fa5803-508d-4582-85c8-b66ae5e2fd55"/>
    <ds:schemaRef ds:uri="36ffe3cc-530f-44c1-b10b-d8f7c36f54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4637</TotalTime>
  <Words>2861</Words>
  <Application>Microsoft Office PowerPoint</Application>
  <PresentationFormat>Widescreen</PresentationFormat>
  <Paragraphs>324</Paragraphs>
  <Slides>45</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Aptos</vt:lpstr>
      <vt:lpstr>Arial</vt:lpstr>
      <vt:lpstr>Arial Narrow</vt:lpstr>
      <vt:lpstr>Calibri</vt:lpstr>
      <vt:lpstr>Calibri </vt:lpstr>
      <vt:lpstr>Calibri Light</vt:lpstr>
      <vt:lpstr>Garamond</vt:lpstr>
      <vt:lpstr>Times New Roman</vt:lpstr>
      <vt:lpstr>Wingdings</vt:lpstr>
      <vt:lpstr>Office Theme</vt:lpstr>
      <vt:lpstr>AIR_2023_Light_PPT</vt:lpstr>
      <vt:lpstr>Legislative Briefing on the Assessment of Delaware Public School Funding by the American Institutes of Research</vt:lpstr>
      <vt:lpstr>Agenda</vt:lpstr>
      <vt:lpstr>Drew Atchison  Senior Researcher  American Institutes of Research</vt:lpstr>
      <vt:lpstr>Assessment of Delaware Public School Funding</vt:lpstr>
      <vt:lpstr>Independent Assessment of Delaware Public School Funding</vt:lpstr>
      <vt:lpstr>Emphasis of The Study</vt:lpstr>
      <vt:lpstr>Recommendations</vt:lpstr>
      <vt:lpstr>Delaware’s performance on NAEP lags neighboring states and is in decline</vt:lpstr>
      <vt:lpstr>The Education Cost Model and Professional Judgment Panel adequacy analyses suggest a need to spend an additional $590 million (27%) to $1 billion (46%) on public education to meet the state’s educational goals.</vt:lpstr>
      <vt:lpstr>The amounts suggested by the two adequacy analyses are attainable. Several states already spend at rates higher than what was suggested by the analyses.</vt:lpstr>
      <vt:lpstr>Recommendations</vt:lpstr>
      <vt:lpstr>Student outcomes are systematically lower in schools with higher percentages of low-income students</vt:lpstr>
      <vt:lpstr>Both the ECM and PJP adequacy analyses suggest a need to distribute funding more strongly based on student need.</vt:lpstr>
      <vt:lpstr>Recommendations</vt:lpstr>
      <vt:lpstr>Recommendations</vt:lpstr>
      <vt:lpstr>Recommendations</vt:lpstr>
      <vt:lpstr>Equalization funding has not been updated for over a decade and was described by district administrators as “broken,” “flawed,” and “outdated.”</vt:lpstr>
      <vt:lpstr>Recommendations</vt:lpstr>
      <vt:lpstr>Recommendations</vt:lpstr>
      <vt:lpstr>Recommendations</vt:lpstr>
      <vt:lpstr>Weighted Student (Foundation) Formula – Approach Used in Many Other States</vt:lpstr>
      <vt:lpstr>Recommendations</vt:lpstr>
      <vt:lpstr>Q&amp;A</vt:lpstr>
      <vt:lpstr>Bruce Baker  Professor and Chair of the Department of Teaching and Learning  University of Miami</vt:lpstr>
      <vt:lpstr>Outline</vt:lpstr>
      <vt:lpstr>PowerPoint Presentation</vt:lpstr>
      <vt:lpstr>PowerPoint Presentation</vt:lpstr>
      <vt:lpstr>PowerPoint Presentation</vt:lpstr>
      <vt:lpstr>2023 Meta-Analysis of Causal Impacts</vt:lpstr>
      <vt:lpstr>Reconciling “Cost” modeling &amp; causal effects</vt:lpstr>
      <vt:lpstr>Thoughts on Policy Design/Implementation</vt:lpstr>
      <vt:lpstr>Q&amp;A</vt:lpstr>
      <vt:lpstr>Kenneth Shores  Assistant Professor, School of Education  University of Delaware Center for Research in Education and Social Policy</vt:lpstr>
      <vt:lpstr>Four points about DE K-12 funding</vt:lpstr>
      <vt:lpstr>1] Delaware state contribution to K-12 education is greater than comparison states, whereas district contributions are lower than comparison states </vt:lpstr>
      <vt:lpstr>2] All states but Delaware use state revenues to compensate for district ability to pay </vt:lpstr>
      <vt:lpstr>3] Dramatic increases to state investment in education have historical precedent: 38 states enacted K-12 funding reform between 1987 – 2008, increasing state revenues by $1,000 per pupil on average (a 22% increase), and in some cases much more than that</vt:lpstr>
      <vt:lpstr>PowerPoint Presentation</vt:lpstr>
      <vt:lpstr>PowerPoint Presentation</vt:lpstr>
      <vt:lpstr>PowerPoint Presentation</vt:lpstr>
      <vt:lpstr>PowerPoint Presentation</vt:lpstr>
      <vt:lpstr>PowerPoint Presentation</vt:lpstr>
      <vt:lpstr>4] States tend to raise tax revenues to pay for education spending: State tax revenues also increased by $1,000 per pupil on average in this period (a 9% increase); tax sources varied but most states introduce state property tax and/or increase sales taxes</vt:lpstr>
      <vt:lpstr>PowerPoint Presentation</vt:lpstr>
      <vt:lpstr>Q&amp;A and Discussion with Panel on Next Steps for Delaware</vt:lpstr>
    </vt:vector>
  </TitlesOfParts>
  <Company>State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Starling, Madeline (LegHall)</dc:creator>
  <cp:lastModifiedBy>Madeleine Bayard</cp:lastModifiedBy>
  <cp:revision>14</cp:revision>
  <dcterms:created xsi:type="dcterms:W3CDTF">2024-02-20T19:34:53Z</dcterms:created>
  <dcterms:modified xsi:type="dcterms:W3CDTF">2024-03-04T15:26:22Z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0x01010003183CBDE2B3BE47B209B0737282B1BF</vt:lpwstr>
  </property>
  <property fmtid="{D5CDD505-2E9C-101B-9397-08002B2CF9AE}" pid="3" name="MediaServiceImageTags">
    <vt:lpwstr/>
  </property>
</Properties>
</file>