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4"/>
  </p:sldMasterIdLst>
  <p:notesMasterIdLst>
    <p:notesMasterId r:id="rId15"/>
  </p:notesMasterIdLst>
  <p:handoutMasterIdLst>
    <p:handoutMasterId r:id="rId16"/>
  </p:handoutMasterIdLst>
  <p:sldIdLst>
    <p:sldId id="293" r:id="rId5"/>
    <p:sldId id="292" r:id="rId6"/>
    <p:sldId id="300" r:id="rId7"/>
    <p:sldId id="301" r:id="rId8"/>
    <p:sldId id="302" r:id="rId9"/>
    <p:sldId id="303" r:id="rId10"/>
    <p:sldId id="296" r:id="rId11"/>
    <p:sldId id="297" r:id="rId12"/>
    <p:sldId id="298" r:id="rId13"/>
    <p:sldId id="299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3FF"/>
    <a:srgbClr val="007178"/>
    <a:srgbClr val="68A641"/>
    <a:srgbClr val="2DAAFF"/>
    <a:srgbClr val="000000"/>
    <a:srgbClr val="42A5D2"/>
    <a:srgbClr val="808180"/>
    <a:srgbClr val="D5DE37"/>
    <a:srgbClr val="DAE1E5"/>
    <a:srgbClr val="CD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5" autoAdjust="0"/>
    <p:restoredTop sz="37403" autoAdjust="0"/>
  </p:normalViewPr>
  <p:slideViewPr>
    <p:cSldViewPr snapToGrid="0" snapToObjects="1">
      <p:cViewPr varScale="1">
        <p:scale>
          <a:sx n="74" d="100"/>
          <a:sy n="74" d="100"/>
        </p:scale>
        <p:origin x="1296" y="54"/>
      </p:cViewPr>
      <p:guideLst>
        <p:guide orient="horz" pos="2160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5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AB5F0BDE-8B61-42F6-8241-83AB2CAC680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7AC3EC3-EB40-4504-97E9-9FDC8183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4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3404A53-EFA6-5543-9A02-4AB79F7355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686" y="4560570"/>
            <a:ext cx="5886994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7B3F2A0-CC4A-E541-B32B-6BC03804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8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0738" y="1600201"/>
            <a:ext cx="7767700" cy="4235726"/>
          </a:xfrm>
          <a:prstGeom prst="rect">
            <a:avLst/>
          </a:prstGeom>
        </p:spPr>
        <p:txBody>
          <a:bodyPr/>
          <a:lstStyle>
            <a:lvl1pPr marL="182880" indent="-274320">
              <a:buClr>
                <a:srgbClr val="68A641"/>
              </a:buClr>
              <a:buFont typeface="Arial"/>
              <a:buChar char="•"/>
              <a:defRPr sz="3200"/>
            </a:lvl1pPr>
            <a:lvl2pPr marL="742950" indent="-285750">
              <a:buClr>
                <a:srgbClr val="68A641"/>
              </a:buClr>
              <a:buFont typeface="Arial"/>
              <a:buChar char="•"/>
              <a:defRPr/>
            </a:lvl2pPr>
            <a:lvl3pPr marL="1143000" indent="-228600">
              <a:buClr>
                <a:srgbClr val="68A641"/>
              </a:buClr>
              <a:buFont typeface="Arial"/>
              <a:buChar char="•"/>
              <a:defRPr sz="2400"/>
            </a:lvl3pPr>
            <a:lvl4pPr marL="1600200" indent="-228600">
              <a:buClr>
                <a:srgbClr val="68A641"/>
              </a:buClr>
              <a:buFont typeface="Arial"/>
              <a:buChar char="•"/>
              <a:defRPr sz="2000"/>
            </a:lvl4pPr>
            <a:lvl5pPr marL="2057400" indent="-228600">
              <a:buClr>
                <a:srgbClr val="68A64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3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4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3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7247" y="484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7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600200"/>
            <a:ext cx="404164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8A641"/>
              </a:buClr>
              <a:defRPr sz="2800"/>
            </a:lvl1pPr>
            <a:lvl2pPr>
              <a:buClr>
                <a:srgbClr val="68A641"/>
              </a:buClr>
              <a:defRPr sz="2400"/>
            </a:lvl2pPr>
            <a:lvl3pPr>
              <a:buClr>
                <a:srgbClr val="68A641"/>
              </a:buClr>
              <a:defRPr sz="2000"/>
            </a:lvl3pPr>
            <a:lvl4pPr>
              <a:buClr>
                <a:srgbClr val="68A641"/>
              </a:buClr>
              <a:defRPr sz="1800"/>
            </a:lvl4pPr>
            <a:lvl5pPr>
              <a:buClr>
                <a:srgbClr val="68A641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51248" y="1600200"/>
            <a:ext cx="404164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8A641"/>
              </a:buClr>
              <a:defRPr sz="2800"/>
            </a:lvl1pPr>
            <a:lvl2pPr>
              <a:buClr>
                <a:srgbClr val="68A641"/>
              </a:buClr>
              <a:defRPr sz="2400"/>
            </a:lvl2pPr>
            <a:lvl3pPr>
              <a:buClr>
                <a:srgbClr val="68A641"/>
              </a:buClr>
              <a:defRPr sz="2000"/>
            </a:lvl3pPr>
            <a:lvl4pPr>
              <a:buClr>
                <a:srgbClr val="68A641"/>
              </a:buClr>
              <a:defRPr sz="1800"/>
            </a:lvl4pPr>
            <a:lvl5pPr>
              <a:buClr>
                <a:srgbClr val="68A641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4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2174875"/>
            <a:ext cx="404164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8A641"/>
              </a:buClr>
              <a:defRPr sz="2400"/>
            </a:lvl1pPr>
            <a:lvl2pPr>
              <a:buClr>
                <a:srgbClr val="68A641"/>
              </a:buClr>
              <a:defRPr sz="2000"/>
            </a:lvl2pPr>
            <a:lvl3pPr>
              <a:buClr>
                <a:srgbClr val="68A641"/>
              </a:buClr>
              <a:defRPr sz="1800"/>
            </a:lvl3pPr>
            <a:lvl4pPr>
              <a:buClr>
                <a:srgbClr val="68A641"/>
              </a:buClr>
              <a:defRPr sz="1600"/>
            </a:lvl4pPr>
            <a:lvl5pPr>
              <a:buClr>
                <a:srgbClr val="68A641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45025" y="2174875"/>
            <a:ext cx="404164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8A641"/>
              </a:buClr>
              <a:defRPr sz="2400"/>
            </a:lvl1pPr>
            <a:lvl2pPr>
              <a:buClr>
                <a:srgbClr val="68A641"/>
              </a:buClr>
              <a:defRPr sz="2000"/>
            </a:lvl2pPr>
            <a:lvl3pPr>
              <a:buClr>
                <a:srgbClr val="68A641"/>
              </a:buClr>
              <a:defRPr sz="1800"/>
            </a:lvl3pPr>
            <a:lvl4pPr>
              <a:buClr>
                <a:srgbClr val="68A641"/>
              </a:buClr>
              <a:defRPr sz="1600"/>
            </a:lvl4pPr>
            <a:lvl5pPr>
              <a:buClr>
                <a:srgbClr val="68A641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8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1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Times"/>
          <a:ea typeface="+mj-ea"/>
          <a:cs typeface="Times"/>
        </a:defRPr>
      </a:lvl1pPr>
    </p:titleStyle>
    <p:bodyStyle>
      <a:lvl1pPr marL="182880" indent="-274320" algn="l" defTabSz="457200" rtl="0" eaLnBrk="1" latinLnBrk="0" hangingPunct="1">
        <a:spcBef>
          <a:spcPts val="768"/>
        </a:spcBef>
        <a:buClr>
          <a:srgbClr val="0083D9"/>
        </a:buClr>
        <a:buFont typeface="Arial"/>
        <a:buChar char="•"/>
        <a:defRPr sz="2800" kern="1200">
          <a:solidFill>
            <a:schemeClr val="accent4">
              <a:lumMod val="7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83D9"/>
        </a:buClr>
        <a:buFont typeface="Arial"/>
        <a:buChar char="•"/>
        <a:defRPr sz="2800" kern="1200">
          <a:solidFill>
            <a:schemeClr val="accent4">
              <a:lumMod val="7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3D9"/>
        </a:buClr>
        <a:buFont typeface="Arial"/>
        <a:buChar char="•"/>
        <a:defRPr sz="2800" kern="1200">
          <a:solidFill>
            <a:schemeClr val="accent4">
              <a:lumMod val="7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3D9"/>
        </a:buClr>
        <a:buFont typeface="Arial"/>
        <a:buChar char="•"/>
        <a:defRPr sz="2800" kern="1200">
          <a:solidFill>
            <a:schemeClr val="accent4">
              <a:lumMod val="7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3D9"/>
        </a:buClr>
        <a:buFont typeface="Arial"/>
        <a:buChar char="•"/>
        <a:defRPr sz="2800" kern="1200">
          <a:solidFill>
            <a:schemeClr val="accent4">
              <a:lumMod val="7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oncoalitionde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99471"/>
            <a:ext cx="9144000" cy="125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5" y="1362996"/>
            <a:ext cx="8828090" cy="41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 Involved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0738" y="1419291"/>
            <a:ext cx="7767700" cy="4235726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400" dirty="0" smtClean="0"/>
              <a:t>We </a:t>
            </a:r>
            <a:r>
              <a:rPr lang="en-US" sz="2400" dirty="0"/>
              <a:t>urge all of you to continue collaborating across sectors and </a:t>
            </a:r>
            <a:r>
              <a:rPr lang="en-US" sz="2400" dirty="0" smtClean="0"/>
              <a:t>industries</a:t>
            </a:r>
            <a:br>
              <a:rPr lang="en-US" sz="2400" dirty="0" smtClean="0"/>
            </a:br>
            <a:endParaRPr lang="en-US" sz="2400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Host interns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G</a:t>
            </a:r>
            <a:r>
              <a:rPr lang="en-US" sz="2400" dirty="0" smtClean="0"/>
              <a:t>ive </a:t>
            </a:r>
            <a:r>
              <a:rPr lang="en-US" sz="2400" dirty="0"/>
              <a:t>a guest lecture to a </a:t>
            </a:r>
            <a:r>
              <a:rPr lang="en-US" sz="2400" dirty="0" smtClean="0"/>
              <a:t>class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L</a:t>
            </a:r>
            <a:r>
              <a:rPr lang="en-US" sz="2400" dirty="0" smtClean="0"/>
              <a:t>et </a:t>
            </a:r>
            <a:r>
              <a:rPr lang="en-US" sz="2400" dirty="0"/>
              <a:t>students come do some job shadowing.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Support literacy </a:t>
            </a:r>
            <a:r>
              <a:rPr lang="en-US" sz="2400" dirty="0" smtClean="0"/>
              <a:t>campaigns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R</a:t>
            </a:r>
            <a:r>
              <a:rPr lang="en-US" sz="2400" dirty="0" smtClean="0"/>
              <a:t>ead </a:t>
            </a:r>
            <a:r>
              <a:rPr lang="en-US" sz="2400" dirty="0"/>
              <a:t>to a </a:t>
            </a:r>
            <a:r>
              <a:rPr lang="en-US" sz="2400" dirty="0" smtClean="0"/>
              <a:t>child</a:t>
            </a:r>
            <a:endParaRPr lang="en-US" sz="2400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i="1" dirty="0" smtClean="0"/>
              <a:t>For more ideas? Visit </a:t>
            </a:r>
            <a:r>
              <a:rPr lang="en-US" sz="2400" i="1" u="sng" dirty="0" smtClean="0">
                <a:hlinkClick r:id="rId2"/>
              </a:rPr>
              <a:t>www.visioncoalitionde.org</a:t>
            </a:r>
            <a:r>
              <a:rPr lang="en-US" sz="2400" i="1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10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176973"/>
            <a:ext cx="9144000" cy="265399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Leadership Team Members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0" y="1542420"/>
            <a:ext cx="1078117" cy="1078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500" r="1370" b="7621"/>
          <a:stretch/>
        </p:blipFill>
        <p:spPr>
          <a:xfrm>
            <a:off x="161309" y="4984595"/>
            <a:ext cx="1078992" cy="1221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7256" r="14296" b="19280"/>
          <a:stretch/>
        </p:blipFill>
        <p:spPr>
          <a:xfrm>
            <a:off x="3202038" y="1531737"/>
            <a:ext cx="1213671" cy="1063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4413" r="847" b="20308"/>
          <a:stretch/>
        </p:blipFill>
        <p:spPr>
          <a:xfrm>
            <a:off x="3202038" y="3305379"/>
            <a:ext cx="1078992" cy="1050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 t="198" r="20614" b="39962"/>
          <a:stretch/>
        </p:blipFill>
        <p:spPr>
          <a:xfrm>
            <a:off x="3196693" y="5148067"/>
            <a:ext cx="1141542" cy="1078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20" y="1465475"/>
            <a:ext cx="1078992" cy="1237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20" y="3315098"/>
            <a:ext cx="1078992" cy="1078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20" y="5148067"/>
            <a:ext cx="1078992" cy="10789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96821" y="1581840"/>
            <a:ext cx="1847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Jeffrey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T. Benson, Jr.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President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- One Direction Insurance - Benson Development Group, LLC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6821" y="3507608"/>
            <a:ext cx="2176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Susan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Bunting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Delaware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Secretary of Education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9427" y="5272065"/>
            <a:ext cx="1816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Heath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Chasanov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Superintendent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, Woodbridge School District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15710" y="1778090"/>
            <a:ext cx="179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Ernest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J. Dianastasis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CEO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, The Precisionists, Inc.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81030" y="3505146"/>
            <a:ext cx="1962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Paul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A. Herdman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President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and CEO, Rodel Foundation of Delaware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5708" y="5364397"/>
            <a:ext cx="1795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Mark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Holodick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Superintendent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, Brandywine School District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57313" y="1569615"/>
            <a:ext cx="1686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Justina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M. </a:t>
            </a:r>
            <a:r>
              <a:rPr lang="en-US" sz="1200" b="1" dirty="0" err="1" smtClean="0">
                <a:solidFill>
                  <a:srgbClr val="000000"/>
                </a:solidFill>
                <a:latin typeface="+mj-lt"/>
              </a:rPr>
              <a:t>Sapna</a:t>
            </a:r>
            <a:endParaRPr lang="en-US" sz="1200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Vice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President for Academic Affairs at Delaware Technical Community College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57312" y="3597478"/>
            <a:ext cx="1686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Gary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Stockbridge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President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, Delmarva Power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57312" y="5302565"/>
            <a:ext cx="1686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Margie </a:t>
            </a:r>
            <a:r>
              <a:rPr lang="en-US" sz="1200" b="1" dirty="0" err="1">
                <a:solidFill>
                  <a:srgbClr val="000000"/>
                </a:solidFill>
                <a:latin typeface="+mj-lt"/>
              </a:rPr>
              <a:t>López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 Waite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Head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of School at Las 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Américas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 ASPIRA Academy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93" r="-1033" b="32165"/>
          <a:stretch/>
        </p:blipFill>
        <p:spPr>
          <a:xfrm>
            <a:off x="161309" y="3281113"/>
            <a:ext cx="1121663" cy="10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1838" y="2931344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500" b="1" dirty="0" smtClean="0">
                <a:solidFill>
                  <a:srgbClr val="000000"/>
                </a:solidFill>
                <a:latin typeface="+mj-lt"/>
              </a:rPr>
              <a:t>[Video Plays]</a:t>
            </a:r>
            <a:endParaRPr lang="en-US" sz="75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347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5" y="334294"/>
            <a:ext cx="4398832" cy="5722375"/>
          </a:xfrm>
          <a:prstGeom prst="rect">
            <a:avLst/>
          </a:prstGeom>
          <a:ln w="127000">
            <a:solidFill>
              <a:srgbClr val="2DAA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32" y="334294"/>
            <a:ext cx="2023457" cy="2701036"/>
          </a:xfrm>
          <a:prstGeom prst="rect">
            <a:avLst/>
          </a:prstGeom>
          <a:ln w="127000">
            <a:solidFill>
              <a:srgbClr val="68A64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041" y="1892879"/>
            <a:ext cx="2000903" cy="2605204"/>
          </a:xfrm>
          <a:prstGeom prst="rect">
            <a:avLst/>
          </a:prstGeom>
          <a:ln w="127000">
            <a:solidFill>
              <a:srgbClr val="007178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969" y="3615813"/>
            <a:ext cx="1879459" cy="2526202"/>
          </a:xfrm>
          <a:prstGeom prst="rect">
            <a:avLst/>
          </a:prstGeom>
          <a:ln w="127000">
            <a:solidFill>
              <a:srgbClr val="CAE3FF"/>
            </a:solidFill>
          </a:ln>
        </p:spPr>
      </p:pic>
    </p:spTree>
    <p:extLst>
      <p:ext uri="{BB962C8B-B14F-4D97-AF65-F5344CB8AC3E}">
        <p14:creationId xmlns:p14="http://schemas.microsoft.com/office/powerpoint/2010/main" val="82555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13800"/>
            <a:ext cx="8470746" cy="1143000"/>
          </a:xfrm>
        </p:spPr>
        <p:txBody>
          <a:bodyPr/>
          <a:lstStyle/>
          <a:p>
            <a:r>
              <a:rPr lang="en-US" sz="3200" b="1" dirty="0" smtClean="0"/>
              <a:t>We’ve been able to maintain and expand initiatives including: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738" y="1311137"/>
            <a:ext cx="7767700" cy="42357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College access programs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Principal training programs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Readiness Teams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Developmental screenings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Language immersion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13800"/>
            <a:ext cx="7767700" cy="1143000"/>
          </a:xfrm>
        </p:spPr>
        <p:txBody>
          <a:bodyPr/>
          <a:lstStyle/>
          <a:p>
            <a:r>
              <a:rPr lang="en-US" sz="2800" b="1" dirty="0" smtClean="0"/>
              <a:t>And, we have been building some important systems to support the work including: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738" y="1600201"/>
            <a:ext cx="8202682" cy="423572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The State’s ESSA plan and its implementation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Work-based learning intermediary at Del Tech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Trauma-informed training capacity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80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176973"/>
            <a:ext cx="9144000" cy="265399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411"/>
            <a:ext cx="9144000" cy="4782744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820738" y="114284"/>
            <a:ext cx="77677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b="1" dirty="0" smtClean="0">
                <a:latin typeface="+mj-lt"/>
              </a:rPr>
              <a:t>Areas of Progress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31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76973"/>
            <a:ext cx="9144000" cy="265399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661"/>
            <a:ext cx="9144000" cy="59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7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Major Priorities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738" y="1399479"/>
            <a:ext cx="8245203" cy="423572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3500" dirty="0" smtClean="0"/>
              <a:t>Strengthening early </a:t>
            </a:r>
            <a:r>
              <a:rPr lang="en-US" sz="3500" dirty="0"/>
              <a:t>learning, with a focus on 3</a:t>
            </a:r>
            <a:r>
              <a:rPr lang="en-US" sz="3500" baseline="30000" dirty="0"/>
              <a:t>rd</a:t>
            </a:r>
            <a:r>
              <a:rPr lang="en-US" sz="3500" dirty="0"/>
              <a:t> grade </a:t>
            </a:r>
            <a:r>
              <a:rPr lang="en-US" sz="3500" dirty="0" smtClean="0"/>
              <a:t>literacy</a:t>
            </a:r>
            <a:br>
              <a:rPr lang="en-US" sz="3500" dirty="0" smtClean="0"/>
            </a:br>
            <a:endParaRPr lang="en-US" sz="3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500" dirty="0"/>
              <a:t>Continuing to expand pathways and invest in college and career </a:t>
            </a:r>
            <a:r>
              <a:rPr lang="en-US" sz="3500" dirty="0" smtClean="0"/>
              <a:t>supports</a:t>
            </a:r>
            <a:br>
              <a:rPr lang="en-US" sz="3500" dirty="0" smtClean="0"/>
            </a:br>
            <a:endParaRPr lang="en-US" sz="3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500" dirty="0"/>
              <a:t>Supporting leaders—including educators—in high-needs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6F8144"/>
      </a:accent1>
      <a:accent2>
        <a:srgbClr val="94193E"/>
      </a:accent2>
      <a:accent3>
        <a:srgbClr val="A1805F"/>
      </a:accent3>
      <a:accent4>
        <a:srgbClr val="8E8E8E"/>
      </a:accent4>
      <a:accent5>
        <a:srgbClr val="FFDFC5"/>
      </a:accent5>
      <a:accent6>
        <a:srgbClr val="0A3780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26EC72191DFD469368FE2ECA0E3A4B" ma:contentTypeVersion="6" ma:contentTypeDescription="Create a new document." ma:contentTypeScope="" ma:versionID="f5575432638b256bd945e3ef271e7d1e">
  <xsd:schema xmlns:xsd="http://www.w3.org/2001/XMLSchema" xmlns:xs="http://www.w3.org/2001/XMLSchema" xmlns:p="http://schemas.microsoft.com/office/2006/metadata/properties" xmlns:ns2="8aaea2c9-7862-49bd-b0ef-d2e427abee9f" xmlns:ns3="907a22e8-9239-4c6d-9f87-4c80d3c36c0a" xmlns:ns4="1cae5326-53f3-46c2-b5ec-1acaca7df21b" targetNamespace="http://schemas.microsoft.com/office/2006/metadata/properties" ma:root="true" ma:fieldsID="fc586d8b8f05c22e272097b53a198df1" ns2:_="" ns3:_="" ns4:_="">
    <xsd:import namespace="8aaea2c9-7862-49bd-b0ef-d2e427abee9f"/>
    <xsd:import namespace="907a22e8-9239-4c6d-9f87-4c80d3c36c0a"/>
    <xsd:import namespace="1cae5326-53f3-46c2-b5ec-1acaca7df21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ea2c9-7862-49bd-b0ef-d2e427abee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a22e8-9239-4c6d-9f87-4c80d3c36c0a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e5326-53f3-46c2-b5ec-1acaca7df2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aea2c9-7862-49bd-b0ef-d2e427abee9f">
      <UserInfo>
        <DisplayName>Matt Amis</DisplayName>
        <AccountId>202</AccountId>
        <AccountType/>
      </UserInfo>
      <UserInfo>
        <DisplayName>Madeleine Bayard</DisplayName>
        <AccountId>41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491498-4F2E-4308-B29C-350F54725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aea2c9-7862-49bd-b0ef-d2e427abee9f"/>
    <ds:schemaRef ds:uri="907a22e8-9239-4c6d-9f87-4c80d3c36c0a"/>
    <ds:schemaRef ds:uri="1cae5326-53f3-46c2-b5ec-1acaca7df2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870A7F-2AF3-485A-BFAC-AE50E61ED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01EAD9-5CE9-4A01-AE9C-762ECBC24045}">
  <ds:schemaRefs>
    <ds:schemaRef ds:uri="8aaea2c9-7862-49bd-b0ef-d2e427abee9f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1cae5326-53f3-46c2-b5ec-1acaca7df21b"/>
    <ds:schemaRef ds:uri="http://schemas.microsoft.com/office/infopath/2007/PartnerControls"/>
    <ds:schemaRef ds:uri="907a22e8-9239-4c6d-9f87-4c80d3c36c0a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165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</vt:lpstr>
      <vt:lpstr>Times New Roman</vt:lpstr>
      <vt:lpstr>Wingdings</vt:lpstr>
      <vt:lpstr>1_Office Theme</vt:lpstr>
      <vt:lpstr>PowerPoint Presentation</vt:lpstr>
      <vt:lpstr>Leadership Team Members</vt:lpstr>
      <vt:lpstr>[Video Plays]</vt:lpstr>
      <vt:lpstr>PowerPoint Presentation</vt:lpstr>
      <vt:lpstr>We’ve been able to maintain and expand initiatives including:</vt:lpstr>
      <vt:lpstr>And, we have been building some important systems to support the work including: </vt:lpstr>
      <vt:lpstr>PowerPoint Presentation</vt:lpstr>
      <vt:lpstr>PowerPoint Presentation</vt:lpstr>
      <vt:lpstr>Our Major Priorities </vt:lpstr>
      <vt:lpstr>Get Involved</vt:lpstr>
    </vt:vector>
  </TitlesOfParts>
  <Company>AB&amp;C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Laurie Jacobs</cp:lastModifiedBy>
  <cp:revision>196</cp:revision>
  <cp:lastPrinted>2014-06-19T15:53:12Z</cp:lastPrinted>
  <dcterms:created xsi:type="dcterms:W3CDTF">2011-04-08T20:26:11Z</dcterms:created>
  <dcterms:modified xsi:type="dcterms:W3CDTF">2017-10-24T19:38:44Z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0x0101009726EC72191DFD469368FE2ECA0E3A4B</vt:lpwstr>
  </property>
</Properties>
</file>